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embeddings/oleObject1.bin" ContentType="application/vnd.openxmlformats-officedocument.oleObject"/>
  <Override PartName="/ppt/media/audio2.bin" ContentType="audio/unknown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1" r:id="rId2"/>
    <p:sldMasterId id="2147483795" r:id="rId3"/>
    <p:sldMasterId id="2147483819" r:id="rId4"/>
  </p:sldMasterIdLst>
  <p:notesMasterIdLst>
    <p:notesMasterId r:id="rId78"/>
  </p:notesMasterIdLst>
  <p:handoutMasterIdLst>
    <p:handoutMasterId r:id="rId79"/>
  </p:handoutMasterIdLst>
  <p:sldIdLst>
    <p:sldId id="361" r:id="rId5"/>
    <p:sldId id="493" r:id="rId6"/>
    <p:sldId id="649" r:id="rId7"/>
    <p:sldId id="261" r:id="rId8"/>
    <p:sldId id="512" r:id="rId9"/>
    <p:sldId id="364" r:id="rId10"/>
    <p:sldId id="650" r:id="rId11"/>
    <p:sldId id="657" r:id="rId12"/>
    <p:sldId id="509" r:id="rId13"/>
    <p:sldId id="381" r:id="rId14"/>
    <p:sldId id="495" r:id="rId15"/>
    <p:sldId id="514" r:id="rId16"/>
    <p:sldId id="515" r:id="rId17"/>
    <p:sldId id="628" r:id="rId18"/>
    <p:sldId id="647" r:id="rId19"/>
    <p:sldId id="517" r:id="rId20"/>
    <p:sldId id="521" r:id="rId21"/>
    <p:sldId id="625" r:id="rId22"/>
    <p:sldId id="490" r:id="rId23"/>
    <p:sldId id="575" r:id="rId24"/>
    <p:sldId id="565" r:id="rId25"/>
    <p:sldId id="629" r:id="rId26"/>
    <p:sldId id="498" r:id="rId27"/>
    <p:sldId id="566" r:id="rId28"/>
    <p:sldId id="656" r:id="rId29"/>
    <p:sldId id="576" r:id="rId30"/>
    <p:sldId id="492" r:id="rId31"/>
    <p:sldId id="652" r:id="rId32"/>
    <p:sldId id="616" r:id="rId33"/>
    <p:sldId id="577" r:id="rId34"/>
    <p:sldId id="631" r:id="rId35"/>
    <p:sldId id="499" r:id="rId36"/>
    <p:sldId id="500" r:id="rId37"/>
    <p:sldId id="400" r:id="rId38"/>
    <p:sldId id="633" r:id="rId39"/>
    <p:sldId id="569" r:id="rId40"/>
    <p:sldId id="501" r:id="rId41"/>
    <p:sldId id="502" r:id="rId42"/>
    <p:sldId id="578" r:id="rId43"/>
    <p:sldId id="635" r:id="rId44"/>
    <p:sldId id="568" r:id="rId45"/>
    <p:sldId id="503" r:id="rId46"/>
    <p:sldId id="504" r:id="rId47"/>
    <p:sldId id="580" r:id="rId48"/>
    <p:sldId id="653" r:id="rId49"/>
    <p:sldId id="654" r:id="rId50"/>
    <p:sldId id="570" r:id="rId51"/>
    <p:sldId id="636" r:id="rId52"/>
    <p:sldId id="655" r:id="rId53"/>
    <p:sldId id="572" r:id="rId54"/>
    <p:sldId id="443" r:id="rId55"/>
    <p:sldId id="560" r:id="rId56"/>
    <p:sldId id="445" r:id="rId57"/>
    <p:sldId id="640" r:id="rId58"/>
    <p:sldId id="573" r:id="rId59"/>
    <p:sldId id="464" r:id="rId60"/>
    <p:sldId id="587" r:id="rId61"/>
    <p:sldId id="586" r:id="rId62"/>
    <p:sldId id="473" r:id="rId63"/>
    <p:sldId id="589" r:id="rId64"/>
    <p:sldId id="468" r:id="rId65"/>
    <p:sldId id="641" r:id="rId66"/>
    <p:sldId id="588" r:id="rId67"/>
    <p:sldId id="474" r:id="rId68"/>
    <p:sldId id="591" r:id="rId69"/>
    <p:sldId id="592" r:id="rId70"/>
    <p:sldId id="593" r:id="rId71"/>
    <p:sldId id="645" r:id="rId72"/>
    <p:sldId id="618" r:id="rId73"/>
    <p:sldId id="590" r:id="rId74"/>
    <p:sldId id="480" r:id="rId75"/>
    <p:sldId id="658" r:id="rId76"/>
    <p:sldId id="623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bMETHA59FDd9EnxmgE78Q==" hashData="JetvDtEx/KFEOlmEFRdcGW8BgJ8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566DC-7608-4F48-AD5B-49DF75E96DC9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CC969-A82C-B74F-913A-4A9930E5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15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7E19F-4FA9-F347-9AD4-FCD491A677A1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7EB48-B6E9-5246-8636-CC651BB6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9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C7AEE-52A4-4048-AEFE-7B04D5F093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1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DEA6-6C00-4069-8E14-BABA13A8657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7AF3-355E-E14E-A131-3C7D36293ABA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9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DCF8-2F25-EE4E-8198-9867E19D017F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04CD-5840-F54E-BC21-C793CF9583E3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1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5669E-99D6-AD45-BBCB-342EB095D6F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1761-D6D6-8244-9F2A-33F29E75F82E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CE23-233E-CC4D-ACD1-566B0DEE8E28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4299-8DFC-5B4C-972A-A79E57F232AA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4A13-ABCC-D34B-9CEF-B9DFAAA77120}" type="datetime1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DDA1-0CE6-334E-8799-FE4A1925A7E1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1DB4-0534-5C40-8D2E-8259B30E83E4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D56D-A312-8D49-8CC3-65377A15DD67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7C73-0397-6049-A2AF-DF3685B0A99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82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5D25-AC0C-584C-876F-1E69E36E7FD8}" type="datetime1">
              <a:rPr lang="en-US" smtClean="0"/>
              <a:t>2/25/14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8CB5-02EA-9C4F-877A-CED7D5063B4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C84-8214-9B4C-8579-D7835B388C6C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7750-B868-B245-959A-64F89A74B10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8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7243-5538-D34A-82DF-5398AC13A87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68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3404-228C-7741-B26A-7A8FB7DDA10E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4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E0596-2128-F14A-9708-47C95576C027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1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0BFE-B301-A54E-9D39-1F3442C7EE82}" type="datetime1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2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14D7-F6A2-F84A-86E4-F45DFD28453A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99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67E6-07CA-4B46-B945-7F061D0E58CB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A371-4BF4-A440-9008-1AE9352AC2B9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04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E374-521C-6444-A3BB-626E326ABE5C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36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45B4-1548-CB48-B2A8-3CEBFB1549FB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6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132B-2995-5A47-A070-67CFE01152C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38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2847D-F524-074A-B9FC-56D7BAA97332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8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BF7750-B868-B245-959A-64F89A74B104}" type="datetime1">
              <a:rPr lang="en-US" smtClean="0"/>
              <a:t>2/25/14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7243-5538-D34A-82DF-5398AC13A874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3404-228C-7741-B26A-7A8FB7DDA10E}" type="datetime1">
              <a:rPr lang="en-US" smtClean="0"/>
              <a:t>2/25/14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AE0596-2128-F14A-9708-47C95576C027}" type="datetime1">
              <a:rPr lang="en-US" smtClean="0"/>
              <a:t>2/25/14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300BFE-B301-A54E-9D39-1F3442C7EE82}" type="datetime1">
              <a:rPr lang="en-US" smtClean="0"/>
              <a:t>2/25/14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614D7-F6A2-F84A-86E4-F45DFD28453A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D89D-31B5-104F-95D3-F3BDA90D5EC2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67E6-07CA-4B46-B945-7F061D0E58CB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E374-521C-6444-A3BB-626E326ABE5C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D145B4-1548-CB48-B2A8-3CEBFB1549FB}" type="datetime1">
              <a:rPr lang="en-US" smtClean="0"/>
              <a:t>2/25/14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132B-2995-5A47-A070-67CFE01152C6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32847D-F524-074A-B9FC-56D7BAA97332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E59A-6D06-FC47-A566-9F8AA7F85F3A}" type="datetime1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EDE8E-656B-4148-8C46-2FC309F503B6}" type="datetime1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405C-C616-0442-A042-5A863B794DDF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8E0D-0FE4-1D40-B3EE-A3D1E8221351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35E8-F380-DA4C-99B4-11195D0E2198}" type="datetime1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C3CCD-D44C-D541-A99E-B86D2474EDEB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0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EF0206-7CDB-1B4E-991B-6FE69BF73FFE}" type="datetime1">
              <a:rPr lang="en-US" smtClean="0"/>
              <a:t>2/25/14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C3CCD-D44C-D541-A99E-B86D2474EDEB}" type="datetime1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3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0C3CCD-D44C-D541-A99E-B86D2474EDEB}" type="datetime1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C657BD-DCB2-FE45-9AB6-D859A218DA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www.psychiatry.org/dsm5" TargetMode="External"/><Relationship Id="rId3" Type="http://schemas.openxmlformats.org/officeDocument/2006/relationships/hyperlink" Target="http://www.psychiatrictimes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762000" y="304800"/>
            <a:ext cx="7924800" cy="3429000"/>
          </a:xfrm>
          <a:prstGeom prst="wedgeEllipseCallout">
            <a:avLst>
              <a:gd name="adj1" fmla="val -24780"/>
              <a:gd name="adj2" fmla="val 591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10000"/>
            <a:ext cx="5181600" cy="2447636"/>
          </a:xfrm>
        </p:spPr>
        <p:txBody>
          <a:bodyPr>
            <a:normAutofit/>
          </a:bodyPr>
          <a:lstStyle/>
          <a:p>
            <a:pPr algn="r"/>
            <a:r>
              <a:rPr lang="en-US" sz="2600" dirty="0" smtClean="0">
                <a:solidFill>
                  <a:schemeClr val="tx1"/>
                </a:solidFill>
              </a:rPr>
              <a:t>Todd Whitman, Ph.D., NCC, LPC, ACS</a:t>
            </a:r>
          </a:p>
          <a:p>
            <a:pPr algn="r"/>
            <a:r>
              <a:rPr lang="en-US" sz="2600" dirty="0" smtClean="0">
                <a:solidFill>
                  <a:schemeClr val="tx1"/>
                </a:solidFill>
              </a:rPr>
              <a:t>Assistant Professor</a:t>
            </a:r>
          </a:p>
          <a:p>
            <a:pPr algn="r"/>
            <a:r>
              <a:rPr lang="en-US" sz="2600" dirty="0" smtClean="0">
                <a:solidFill>
                  <a:schemeClr val="tx1"/>
                </a:solidFill>
              </a:rPr>
              <a:t>Shippensburg University</a:t>
            </a:r>
          </a:p>
          <a:p>
            <a:pPr algn="r"/>
            <a:r>
              <a:rPr lang="en-US" sz="2600" dirty="0" smtClean="0">
                <a:solidFill>
                  <a:schemeClr val="tx1"/>
                </a:solidFill>
              </a:rPr>
              <a:t>tkwhit@ship.edu</a:t>
            </a:r>
          </a:p>
          <a:p>
            <a:pPr algn="r"/>
            <a:r>
              <a:rPr lang="en-US" sz="2600" dirty="0" smtClean="0">
                <a:solidFill>
                  <a:schemeClr val="tx1"/>
                </a:solidFill>
              </a:rPr>
              <a:t>(717) 477-1654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063"/>
            <a:ext cx="7772400" cy="279334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Children, adolescents, and teens’ mental health:</a:t>
            </a:r>
            <a:br>
              <a:rPr lang="en-US" sz="2800" b="1" dirty="0" smtClean="0"/>
            </a:br>
            <a:r>
              <a:rPr lang="en-US" sz="2800" b="1" dirty="0" smtClean="0"/>
              <a:t> A review of the applicable changes in DSM-5 </a:t>
            </a:r>
            <a:endParaRPr lang="en-US" sz="2400" dirty="0"/>
          </a:p>
        </p:txBody>
      </p:sp>
      <p:pic>
        <p:nvPicPr>
          <p:cNvPr id="1027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0"/>
            <a:ext cx="3117212" cy="26670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AA1C-A987-46AC-9754-D99E34B962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/>
          <a:p>
            <a:r>
              <a:rPr lang="en-US" sz="900" dirty="0" smtClean="0">
                <a:solidFill>
                  <a:srgbClr val="000000"/>
                </a:solidFill>
              </a:rPr>
              <a:t>© T. Whitman, Shippensburg Univ., 2014.</a:t>
            </a:r>
            <a:endParaRPr lang="en-US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53834"/>
      </p:ext>
    </p:extLst>
  </p:cSld>
  <p:clrMapOvr>
    <a:masterClrMapping/>
  </p:clrMapOvr>
  <p:transition xmlns:p14="http://schemas.microsoft.com/office/powerpoint/2010/main">
    <p:fade/>
    <p:sndAc>
      <p:stSnd>
        <p:snd r:embed="rId3" name="breeze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u="sng" dirty="0" smtClean="0"/>
              <a:t>HIGHLIGHTS:</a:t>
            </a:r>
            <a:br>
              <a:rPr lang="en-US" sz="3800" b="1" u="sng" dirty="0" smtClean="0"/>
            </a:br>
            <a:r>
              <a:rPr lang="en-US" sz="3800" b="1" u="sng" dirty="0" smtClean="0"/>
              <a:t>Neurodevelopmental Disorders</a:t>
            </a:r>
            <a:endParaRPr lang="en-US" sz="38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T. Whitman, Shippensburg Univ.,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6297" y="1420074"/>
            <a:ext cx="8433888" cy="5272513"/>
          </a:xfrm>
        </p:spPr>
        <p:txBody>
          <a:bodyPr>
            <a:normAutofit/>
          </a:bodyPr>
          <a:lstStyle/>
          <a:p>
            <a:r>
              <a:rPr lang="en-US" dirty="0" smtClean="0"/>
              <a:t>The term “mental retardation (MR)” was replaced by “intellectual Disability” and the new diagnosis is called “Intellectual Development disorder”</a:t>
            </a:r>
          </a:p>
          <a:p>
            <a:pPr lvl="1"/>
            <a:r>
              <a:rPr lang="en-US" dirty="0" smtClean="0"/>
              <a:t>“MR” is considered pejorative and is no longer politically correct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Law 111-</a:t>
            </a:r>
            <a:r>
              <a:rPr lang="en-US" dirty="0" smtClean="0"/>
              <a:t>256</a:t>
            </a:r>
            <a:r>
              <a:rPr lang="en-US" dirty="0"/>
              <a:t> </a:t>
            </a:r>
            <a:r>
              <a:rPr lang="en-US" dirty="0" smtClean="0"/>
              <a:t>(Rosa's </a:t>
            </a:r>
            <a:r>
              <a:rPr lang="en-US" dirty="0"/>
              <a:t>law) </a:t>
            </a:r>
            <a:r>
              <a:rPr lang="en-US" dirty="0" smtClean="0"/>
              <a:t>replaced </a:t>
            </a:r>
            <a:r>
              <a:rPr lang="en-US" dirty="0"/>
              <a:t>the term 'mental retardation' with 'intellectual </a:t>
            </a:r>
            <a:r>
              <a:rPr lang="en-US" dirty="0" smtClean="0"/>
              <a:t>disability’ in federal documents</a:t>
            </a:r>
          </a:p>
          <a:p>
            <a:r>
              <a:rPr lang="en-US" i="1" dirty="0"/>
              <a:t>Communication disorders </a:t>
            </a:r>
            <a:r>
              <a:rPr lang="en-US" dirty="0" smtClean="0"/>
              <a:t>are restructured and clarified</a:t>
            </a:r>
          </a:p>
        </p:txBody>
      </p:sp>
    </p:spTree>
    <p:extLst>
      <p:ext uri="{BB962C8B-B14F-4D97-AF65-F5344CB8AC3E}">
        <p14:creationId xmlns:p14="http://schemas.microsoft.com/office/powerpoint/2010/main" val="309258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u="sng" dirty="0" smtClean="0"/>
              <a:t>HIGHLIGHTS:</a:t>
            </a:r>
            <a:br>
              <a:rPr lang="en-US" sz="3800" b="1" u="sng" dirty="0" smtClean="0"/>
            </a:br>
            <a:r>
              <a:rPr lang="en-US" sz="3800" b="1" u="sng" dirty="0" smtClean="0"/>
              <a:t>Neurodevelopmental Disorders</a:t>
            </a:r>
            <a:endParaRPr lang="en-US" sz="38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6297" y="1600199"/>
            <a:ext cx="8433888" cy="5092388"/>
          </a:xfrm>
        </p:spPr>
        <p:txBody>
          <a:bodyPr>
            <a:normAutofit fontScale="92500"/>
          </a:bodyPr>
          <a:lstStyle/>
          <a:p>
            <a:r>
              <a:rPr lang="en-US" dirty="0"/>
              <a:t>The creation of </a:t>
            </a:r>
            <a:r>
              <a:rPr lang="en-US" i="1" dirty="0"/>
              <a:t>Autism Spectrum disorder</a:t>
            </a:r>
            <a:r>
              <a:rPr lang="en-US" dirty="0"/>
              <a:t>, which eliminated and encompassed other disorders including </a:t>
            </a:r>
            <a:r>
              <a:rPr lang="en-US" i="1" dirty="0"/>
              <a:t>Asperger’s disorder, Childhood Disintegrative disorder, </a:t>
            </a:r>
            <a:r>
              <a:rPr lang="en-US" i="1" dirty="0" err="1"/>
              <a:t>Rett’s</a:t>
            </a:r>
            <a:r>
              <a:rPr lang="en-US" i="1" dirty="0"/>
              <a:t> disorder</a:t>
            </a:r>
            <a:r>
              <a:rPr lang="en-US" dirty="0"/>
              <a:t>, and </a:t>
            </a:r>
            <a:r>
              <a:rPr lang="en-US" i="1" dirty="0"/>
              <a:t>Pervasive Developmental disorder NOS </a:t>
            </a:r>
          </a:p>
          <a:p>
            <a:r>
              <a:rPr lang="en-US" dirty="0" smtClean="0"/>
              <a:t>Changes to the diagnostic criteria for </a:t>
            </a:r>
            <a:r>
              <a:rPr lang="en-US" i="1" dirty="0" smtClean="0"/>
              <a:t>Attention Deficit Hyperactivity Disorder</a:t>
            </a:r>
            <a:r>
              <a:rPr lang="en-US" dirty="0" smtClean="0"/>
              <a:t> (ADHD) including minimum onset age of symptoms (was 7 but is now 12 years of age)</a:t>
            </a:r>
          </a:p>
          <a:p>
            <a:r>
              <a:rPr lang="en-US" dirty="0" smtClean="0"/>
              <a:t>New diagnostic category called </a:t>
            </a:r>
            <a:r>
              <a:rPr lang="en-US" i="1" dirty="0" smtClean="0"/>
              <a:t>Specific Learning Disorder </a:t>
            </a:r>
            <a:r>
              <a:rPr lang="en-US" dirty="0" smtClean="0"/>
              <a:t>that encompasses the 4 previous DSM-IV diagnoses</a:t>
            </a:r>
            <a:endParaRPr lang="en-US" i="1" dirty="0" smtClean="0"/>
          </a:p>
          <a:p>
            <a:pPr lvl="1"/>
            <a:r>
              <a:rPr lang="en-US" dirty="0" smtClean="0"/>
              <a:t>This simplifies and clarifies the diagnosis of learning disabilities without reducing reliability</a:t>
            </a:r>
          </a:p>
        </p:txBody>
      </p:sp>
    </p:spTree>
    <p:extLst>
      <p:ext uri="{BB962C8B-B14F-4D97-AF65-F5344CB8AC3E}">
        <p14:creationId xmlns:p14="http://schemas.microsoft.com/office/powerpoint/2010/main" val="2018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483"/>
          </a:xfrm>
        </p:spPr>
        <p:txBody>
          <a:bodyPr>
            <a:normAutofit fontScale="90000"/>
          </a:bodyPr>
          <a:lstStyle/>
          <a:p>
            <a:r>
              <a:rPr lang="en-US" sz="3000" b="1" u="sng" dirty="0" smtClean="0"/>
              <a:t>List of basic Neurodevelopmental disorders</a:t>
            </a:r>
            <a:br>
              <a:rPr lang="en-US" sz="3000" b="1" u="sng" dirty="0" smtClean="0"/>
            </a:b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62121"/>
            <a:ext cx="8534400" cy="55148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Intellectual disorders:  </a:t>
            </a:r>
          </a:p>
          <a:p>
            <a:pPr lvl="1"/>
            <a:r>
              <a:rPr lang="en-US" i="1" dirty="0" smtClean="0"/>
              <a:t>Intellectual disability </a:t>
            </a:r>
            <a:r>
              <a:rPr lang="en-US" dirty="0" smtClean="0"/>
              <a:t>(mild, mod., severe, profound)</a:t>
            </a:r>
          </a:p>
          <a:p>
            <a:pPr lvl="1"/>
            <a:r>
              <a:rPr lang="en-US" i="1" dirty="0" smtClean="0"/>
              <a:t>Global Developmental Delay </a:t>
            </a:r>
            <a:r>
              <a:rPr lang="en-US" dirty="0" smtClean="0"/>
              <a:t>(test data unavailable yet)</a:t>
            </a:r>
            <a:endParaRPr lang="en-US" i="1" dirty="0" smtClean="0"/>
          </a:p>
          <a:p>
            <a:r>
              <a:rPr lang="en-US" b="1" dirty="0" smtClean="0"/>
              <a:t>Communication disorders: </a:t>
            </a:r>
          </a:p>
          <a:p>
            <a:pPr lvl="1"/>
            <a:r>
              <a:rPr lang="en-US" i="1" dirty="0" smtClean="0"/>
              <a:t>Language disorder </a:t>
            </a:r>
          </a:p>
          <a:p>
            <a:pPr lvl="2"/>
            <a:r>
              <a:rPr lang="en-US" dirty="0" smtClean="0"/>
              <a:t>difficulty acquiring and using language</a:t>
            </a:r>
            <a:endParaRPr lang="en-US" i="1" dirty="0" smtClean="0"/>
          </a:p>
          <a:p>
            <a:pPr lvl="1"/>
            <a:r>
              <a:rPr lang="en-US" i="1" dirty="0" smtClean="0"/>
              <a:t>Speech sound disorder </a:t>
            </a:r>
          </a:p>
          <a:p>
            <a:pPr lvl="2"/>
            <a:r>
              <a:rPr lang="en-US" dirty="0" smtClean="0"/>
              <a:t>difficulty with speech sound production</a:t>
            </a:r>
            <a:endParaRPr lang="en-US" i="1" dirty="0" smtClean="0"/>
          </a:p>
          <a:p>
            <a:pPr lvl="1"/>
            <a:r>
              <a:rPr lang="en-US" i="1" dirty="0" smtClean="0"/>
              <a:t>Childhood-onset fluency disorder </a:t>
            </a:r>
            <a:r>
              <a:rPr lang="en-US" dirty="0" smtClean="0"/>
              <a:t>(stuttering)</a:t>
            </a:r>
          </a:p>
          <a:p>
            <a:pPr lvl="1"/>
            <a:r>
              <a:rPr lang="en-US" i="1" dirty="0" smtClean="0"/>
              <a:t>Social (Pragmatic) Communication disorder</a:t>
            </a:r>
          </a:p>
          <a:p>
            <a:pPr lvl="2"/>
            <a:r>
              <a:rPr lang="en-US" dirty="0" smtClean="0"/>
              <a:t>difficulty with social and context-based communications</a:t>
            </a:r>
          </a:p>
          <a:p>
            <a:r>
              <a:rPr lang="en-US" i="1" dirty="0" smtClean="0"/>
              <a:t>Autism Spectrum disorder</a:t>
            </a:r>
          </a:p>
          <a:p>
            <a:r>
              <a:rPr lang="en-US" i="1" dirty="0" smtClean="0"/>
              <a:t>Attention-Deficit/Hyperactivity disorder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1029AA-EA06-AE42-A909-46A7A0A2AD3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7483"/>
          </a:xfrm>
        </p:spPr>
        <p:txBody>
          <a:bodyPr>
            <a:normAutofit fontScale="90000"/>
          </a:bodyPr>
          <a:lstStyle/>
          <a:p>
            <a:r>
              <a:rPr lang="en-US" sz="3000" b="1" u="sng" dirty="0" smtClean="0"/>
              <a:t>List of basic Neurodevelopmental disorders</a:t>
            </a:r>
            <a:br>
              <a:rPr lang="en-US" sz="3000" b="1" u="sng" dirty="0" smtClean="0"/>
            </a:br>
            <a:endParaRPr lang="en-US" sz="3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62121"/>
            <a:ext cx="8534400" cy="5514879"/>
          </a:xfrm>
        </p:spPr>
        <p:txBody>
          <a:bodyPr/>
          <a:lstStyle/>
          <a:p>
            <a:r>
              <a:rPr lang="en-US" i="1" dirty="0" smtClean="0"/>
              <a:t>Specific Learning disorder</a:t>
            </a:r>
            <a:r>
              <a:rPr lang="en-US" b="1" dirty="0" smtClean="0"/>
              <a:t>: </a:t>
            </a:r>
            <a:r>
              <a:rPr lang="en-US" dirty="0" smtClean="0"/>
              <a:t>3 subtypes </a:t>
            </a:r>
          </a:p>
          <a:p>
            <a:pPr lvl="1"/>
            <a:r>
              <a:rPr lang="en-US" dirty="0" smtClean="0"/>
              <a:t>impairment in reading (e.g. dyslexia)</a:t>
            </a:r>
          </a:p>
          <a:p>
            <a:pPr lvl="1"/>
            <a:r>
              <a:rPr lang="en-US" dirty="0"/>
              <a:t>impairment in written </a:t>
            </a:r>
            <a:r>
              <a:rPr lang="en-US" dirty="0" smtClean="0"/>
              <a:t>expression </a:t>
            </a:r>
            <a:r>
              <a:rPr lang="en-US" sz="2000" dirty="0" smtClean="0"/>
              <a:t>(spelling, grammar etc.)</a:t>
            </a:r>
          </a:p>
          <a:p>
            <a:pPr lvl="1"/>
            <a:r>
              <a:rPr lang="en-US" dirty="0"/>
              <a:t>impairment in </a:t>
            </a:r>
            <a:r>
              <a:rPr lang="en-US" dirty="0" smtClean="0"/>
              <a:t>math (e.g. dyscalculia)</a:t>
            </a:r>
          </a:p>
          <a:p>
            <a:r>
              <a:rPr lang="en-US" b="1" dirty="0" smtClean="0"/>
              <a:t>Motor disorders:</a:t>
            </a:r>
          </a:p>
          <a:p>
            <a:pPr lvl="1"/>
            <a:r>
              <a:rPr lang="en-US" i="1" dirty="0" smtClean="0"/>
              <a:t>Developmental Coordination disorder </a:t>
            </a:r>
            <a:r>
              <a:rPr lang="en-US" dirty="0" smtClean="0"/>
              <a:t>(clumsiness)</a:t>
            </a:r>
            <a:endParaRPr lang="en-US" i="1" dirty="0" smtClean="0"/>
          </a:p>
          <a:p>
            <a:pPr lvl="1"/>
            <a:r>
              <a:rPr lang="en-US" i="1" dirty="0" smtClean="0"/>
              <a:t>Stereotypic Movement disorder </a:t>
            </a:r>
            <a:r>
              <a:rPr lang="en-US" dirty="0" smtClean="0"/>
              <a:t>(e.g. body-rocking)</a:t>
            </a:r>
            <a:endParaRPr lang="en-US" i="1" dirty="0" smtClean="0"/>
          </a:p>
          <a:p>
            <a:pPr lvl="1"/>
            <a:r>
              <a:rPr lang="en-US" i="1" dirty="0" smtClean="0"/>
              <a:t>Tic disorders</a:t>
            </a:r>
          </a:p>
          <a:p>
            <a:pPr lvl="2"/>
            <a:r>
              <a:rPr lang="en-US" dirty="0" smtClean="0"/>
              <a:t>Subtypes include</a:t>
            </a:r>
            <a:r>
              <a:rPr lang="en-US" i="1" dirty="0" smtClean="0"/>
              <a:t> Tourette’s disorder </a:t>
            </a:r>
            <a:r>
              <a:rPr lang="en-US" dirty="0" smtClean="0"/>
              <a:t>(both)</a:t>
            </a:r>
            <a:r>
              <a:rPr lang="en-US" i="1" dirty="0" smtClean="0"/>
              <a:t>, Persistent Motor </a:t>
            </a:r>
            <a:r>
              <a:rPr lang="en-US" i="1" u="sng" dirty="0" smtClean="0"/>
              <a:t>o</a:t>
            </a:r>
            <a:r>
              <a:rPr lang="en-US" i="1" dirty="0" smtClean="0"/>
              <a:t>r Vocal Tic disorder, </a:t>
            </a:r>
            <a:r>
              <a:rPr lang="en-US" dirty="0" smtClean="0"/>
              <a:t>and</a:t>
            </a:r>
            <a:r>
              <a:rPr lang="en-US" i="1" dirty="0" smtClean="0"/>
              <a:t> Provisional Tic disorder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1029AA-EA06-AE42-A909-46A7A0A2AD3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05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RECOMMENDATIONS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25103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 prepared for a backlash from the public about the removal of </a:t>
            </a:r>
            <a:r>
              <a:rPr lang="en-US" i="1" dirty="0" smtClean="0"/>
              <a:t>Asperger’s disorder </a:t>
            </a:r>
            <a:r>
              <a:rPr lang="en-US" dirty="0" smtClean="0"/>
              <a:t>and the PDD terminology of DSM-IV to </a:t>
            </a:r>
            <a:r>
              <a:rPr lang="en-US" dirty="0"/>
              <a:t>the </a:t>
            </a:r>
            <a:r>
              <a:rPr lang="en-US" i="1" dirty="0" smtClean="0"/>
              <a:t>Autism Spectrum disorder </a:t>
            </a:r>
            <a:r>
              <a:rPr lang="en-US" dirty="0"/>
              <a:t>concept and </a:t>
            </a:r>
            <a:r>
              <a:rPr lang="en-US" dirty="0" smtClean="0"/>
              <a:t>corresponding label of DSM-5</a:t>
            </a:r>
          </a:p>
          <a:p>
            <a:pPr lvl="1"/>
            <a:r>
              <a:rPr lang="en-US" dirty="0" smtClean="0"/>
              <a:t>I recommend educating students and parents about why this change occurred (lack of diagnostic reliability as well as validity) </a:t>
            </a:r>
          </a:p>
          <a:p>
            <a:pPr lvl="1"/>
            <a:r>
              <a:rPr lang="en-US" dirty="0" smtClean="0"/>
              <a:t>The stigma about the alleged differences between Asperger’s and high-functioning Autism will likely remain, but in reality, there is little to no difference between an individual with Asperger’s disorder and an individual who is labeled as a high-functioning Autistic</a:t>
            </a:r>
          </a:p>
          <a:p>
            <a:pPr lvl="1"/>
            <a:r>
              <a:rPr lang="en-US" dirty="0" smtClean="0"/>
              <a:t>Watch for new diagnoses of Social Communication disorder, which is very similar to Asperger’s.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09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181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Neurodevelopmental </a:t>
            </a:r>
            <a:r>
              <a:rPr lang="en-US" sz="4000" b="1" u="sng" dirty="0" smtClean="0"/>
              <a:t>Disorders</a:t>
            </a:r>
            <a:r>
              <a:rPr lang="en-US" sz="4000" b="1" u="sng" dirty="0"/>
              <a:t>:</a:t>
            </a:r>
            <a:r>
              <a:rPr lang="en-US" sz="4000" b="1" dirty="0" smtClean="0"/>
              <a:t>: </a:t>
            </a:r>
            <a:r>
              <a:rPr lang="en-US" sz="4000" b="1" dirty="0" smtClean="0">
                <a:solidFill>
                  <a:srgbClr val="000000"/>
                </a:solidFill>
              </a:rPr>
              <a:t>ADHD (6+ </a:t>
            </a:r>
            <a:r>
              <a:rPr lang="en-US" sz="4000" b="1" dirty="0" err="1" smtClean="0">
                <a:solidFill>
                  <a:srgbClr val="000000"/>
                </a:solidFill>
              </a:rPr>
              <a:t>Sx</a:t>
            </a:r>
            <a:r>
              <a:rPr lang="en-US" sz="4000" b="1" dirty="0" smtClean="0">
                <a:solidFill>
                  <a:srgbClr val="000000"/>
                </a:solidFill>
              </a:rPr>
              <a:t> for 6 months for kids)</a:t>
            </a:r>
            <a:endParaRPr lang="en-US" sz="3800" b="1" u="sng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en-US" sz="2000" b="1" u="sng" dirty="0" smtClean="0"/>
              <a:t>1. Inattention </a:t>
            </a:r>
          </a:p>
          <a:p>
            <a:pPr lvl="1"/>
            <a:r>
              <a:rPr lang="en-US" sz="1800" dirty="0" smtClean="0"/>
              <a:t>Poor attention to details</a:t>
            </a:r>
            <a:endParaRPr lang="en-US" sz="1800" dirty="0"/>
          </a:p>
          <a:p>
            <a:pPr lvl="1"/>
            <a:r>
              <a:rPr lang="en-US" sz="1800" dirty="0" smtClean="0"/>
              <a:t>Inability to sustain attention</a:t>
            </a:r>
          </a:p>
          <a:p>
            <a:pPr lvl="1"/>
            <a:r>
              <a:rPr lang="en-US" sz="1800" dirty="0" smtClean="0"/>
              <a:t>Poor listening</a:t>
            </a:r>
          </a:p>
          <a:p>
            <a:pPr lvl="1"/>
            <a:r>
              <a:rPr lang="en-US" sz="1800" dirty="0" smtClean="0"/>
              <a:t>Poor follow-through on tasks</a:t>
            </a:r>
          </a:p>
          <a:p>
            <a:pPr lvl="1"/>
            <a:r>
              <a:rPr lang="en-US" sz="1800" dirty="0" smtClean="0"/>
              <a:t>Inability to organize tasks</a:t>
            </a:r>
          </a:p>
          <a:p>
            <a:pPr lvl="1"/>
            <a:r>
              <a:rPr lang="en-US" sz="1800" dirty="0" smtClean="0"/>
              <a:t>Avoids tasks requiring sustained attention</a:t>
            </a:r>
          </a:p>
          <a:p>
            <a:pPr lvl="1"/>
            <a:r>
              <a:rPr lang="en-US" sz="1800" dirty="0" smtClean="0"/>
              <a:t>Loses essential things required for task completion</a:t>
            </a:r>
          </a:p>
          <a:p>
            <a:pPr lvl="1"/>
            <a:r>
              <a:rPr lang="en-US" sz="1800" dirty="0" smtClean="0"/>
              <a:t>Easily distracted by external stimuli</a:t>
            </a:r>
          </a:p>
          <a:p>
            <a:pPr lvl="1"/>
            <a:r>
              <a:rPr lang="en-US" sz="1800" dirty="0" smtClean="0"/>
              <a:t>Forgetful about daily activities/chores</a:t>
            </a:r>
          </a:p>
          <a:p>
            <a:pPr lvl="1"/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64182" y="1600200"/>
            <a:ext cx="4322618" cy="45259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000" b="1" u="sng" dirty="0" smtClean="0"/>
              <a:t>2. Hyper/Impulsivity </a:t>
            </a:r>
          </a:p>
          <a:p>
            <a:pPr lvl="1"/>
            <a:r>
              <a:rPr lang="en-US" sz="1800" dirty="0" smtClean="0"/>
              <a:t>Fidgets</a:t>
            </a:r>
          </a:p>
          <a:p>
            <a:pPr lvl="1"/>
            <a:r>
              <a:rPr lang="en-US" sz="1800" dirty="0"/>
              <a:t>Leaves seat without permission</a:t>
            </a:r>
          </a:p>
          <a:p>
            <a:pPr lvl="1"/>
            <a:r>
              <a:rPr lang="en-US" sz="1800" dirty="0" smtClean="0"/>
              <a:t>Runs or climbs at inappropriate times</a:t>
            </a:r>
          </a:p>
          <a:p>
            <a:pPr lvl="1"/>
            <a:r>
              <a:rPr lang="en-US" sz="1800" dirty="0" smtClean="0"/>
              <a:t>Inability to play quietly</a:t>
            </a:r>
          </a:p>
          <a:p>
            <a:pPr lvl="1"/>
            <a:r>
              <a:rPr lang="en-US" sz="1800" dirty="0" smtClean="0"/>
              <a:t>On the go all the time</a:t>
            </a:r>
          </a:p>
          <a:p>
            <a:pPr lvl="1"/>
            <a:r>
              <a:rPr lang="en-US" sz="1800" dirty="0" smtClean="0"/>
              <a:t>Excessive talking</a:t>
            </a:r>
          </a:p>
          <a:p>
            <a:pPr lvl="1"/>
            <a:r>
              <a:rPr lang="en-US" sz="1800" dirty="0" smtClean="0"/>
              <a:t>Blurts out answers inappropriately</a:t>
            </a:r>
          </a:p>
          <a:p>
            <a:pPr lvl="1"/>
            <a:r>
              <a:rPr lang="en-US" sz="1800" dirty="0" smtClean="0"/>
              <a:t>Difficulty waiting one’s turn</a:t>
            </a:r>
          </a:p>
          <a:p>
            <a:pPr lvl="1"/>
            <a:r>
              <a:rPr lang="en-US" sz="1800" dirty="0" smtClean="0"/>
              <a:t>Interrupts/intrudes on others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1029AA-EA06-AE42-A909-46A7A0A2AD3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Neurodevelopmental Disorders</a:t>
            </a:r>
            <a:br>
              <a:rPr lang="en-US" b="1" u="sng" dirty="0"/>
            </a:br>
            <a:r>
              <a:rPr lang="en-US" b="1" dirty="0" smtClean="0">
                <a:solidFill>
                  <a:srgbClr val="000000"/>
                </a:solidFill>
              </a:rPr>
              <a:t>ADHD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016"/>
            <a:ext cx="8229600" cy="5095492"/>
          </a:xfrm>
        </p:spPr>
        <p:txBody>
          <a:bodyPr>
            <a:noAutofit/>
          </a:bodyPr>
          <a:lstStyle/>
          <a:p>
            <a:r>
              <a:rPr lang="en-US" sz="2200" dirty="0" smtClean="0"/>
              <a:t>B. Symptoms present before </a:t>
            </a:r>
            <a:r>
              <a:rPr lang="en-US" sz="2200" b="1" u="sng" dirty="0" smtClean="0"/>
              <a:t>12 years of age</a:t>
            </a:r>
          </a:p>
          <a:p>
            <a:r>
              <a:rPr lang="en-US" sz="2200" dirty="0" smtClean="0"/>
              <a:t>C. Symptoms present in </a:t>
            </a:r>
            <a:r>
              <a:rPr lang="en-US" sz="2200" b="1" u="sng" dirty="0" smtClean="0"/>
              <a:t>2 or more settings</a:t>
            </a:r>
          </a:p>
          <a:p>
            <a:r>
              <a:rPr lang="en-US" sz="2200" dirty="0" smtClean="0"/>
              <a:t>D. Clear evidence of impairment and loss of optimal functioning</a:t>
            </a:r>
          </a:p>
          <a:p>
            <a:r>
              <a:rPr lang="en-US" sz="2200" dirty="0" smtClean="0"/>
              <a:t>E. *Rule out other mental disorders, medical conditions, medication-induced disorders, and substance-induced disorders</a:t>
            </a:r>
          </a:p>
          <a:p>
            <a:r>
              <a:rPr lang="en-US" sz="2200" dirty="0" smtClean="0"/>
              <a:t>Specifiers include:</a:t>
            </a:r>
          </a:p>
          <a:p>
            <a:pPr lvl="1"/>
            <a:r>
              <a:rPr lang="en-US" sz="2200" dirty="0" smtClean="0"/>
              <a:t>Combined (both inattentive and hyperactive/impulsive</a:t>
            </a:r>
          </a:p>
          <a:p>
            <a:pPr lvl="1"/>
            <a:r>
              <a:rPr lang="en-US" sz="2200" dirty="0" smtClean="0"/>
              <a:t>Predominantly inattentive</a:t>
            </a:r>
          </a:p>
          <a:p>
            <a:pPr lvl="1"/>
            <a:r>
              <a:rPr lang="en-US" sz="2200" dirty="0" smtClean="0"/>
              <a:t>Predominantly hyperactive/impulsive</a:t>
            </a:r>
          </a:p>
          <a:p>
            <a:pPr lvl="1"/>
            <a:r>
              <a:rPr lang="en-US" sz="2200" dirty="0" smtClean="0"/>
              <a:t>In partial remission (fewer than full criteria met for past 6 </a:t>
            </a:r>
            <a:r>
              <a:rPr lang="en-US" sz="2200" dirty="0" err="1" smtClean="0"/>
              <a:t>mos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Severity indices: Mild, Moderate, Severe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C1029AA-EA06-AE42-A909-46A7A0A2AD3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4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Neurodevelopmental Disorders</a:t>
            </a:r>
            <a:br>
              <a:rPr lang="en-US" b="1" u="sng" dirty="0"/>
            </a:br>
            <a:r>
              <a:rPr lang="en-US" sz="2200" b="1" dirty="0"/>
              <a:t>Common Comorbidities, Co-occurring disorders, and other problems: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8652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Intellectual disabilities </a:t>
            </a:r>
            <a:r>
              <a:rPr lang="en-US" dirty="0" smtClean="0"/>
              <a:t>commonly co-occur with other mental disorders and medical conditions. </a:t>
            </a:r>
          </a:p>
          <a:p>
            <a:r>
              <a:rPr lang="en-US" dirty="0" smtClean="0"/>
              <a:t>70% of individuals with </a:t>
            </a:r>
            <a:r>
              <a:rPr lang="en-US" b="1" dirty="0" smtClean="0"/>
              <a:t>ASD</a:t>
            </a:r>
            <a:r>
              <a:rPr lang="en-US" dirty="0" smtClean="0"/>
              <a:t> have </a:t>
            </a:r>
            <a:r>
              <a:rPr lang="en-US" b="1" dirty="0" smtClean="0"/>
              <a:t>co-occurring mental disorders</a:t>
            </a:r>
            <a:r>
              <a:rPr lang="en-US" dirty="0" smtClean="0"/>
              <a:t>, including ADHD, depressive, and anxiety disorders.</a:t>
            </a:r>
          </a:p>
          <a:p>
            <a:pPr lvl="1"/>
            <a:r>
              <a:rPr lang="en-US" dirty="0" smtClean="0"/>
              <a:t>Medical complaints include sleep disturbance, constipation, and eating-related irregularities.    </a:t>
            </a:r>
            <a:endParaRPr lang="en-US" dirty="0"/>
          </a:p>
          <a:p>
            <a:r>
              <a:rPr lang="en-US" b="1" dirty="0" smtClean="0"/>
              <a:t>ADHD</a:t>
            </a:r>
            <a:r>
              <a:rPr lang="en-US" dirty="0" smtClean="0"/>
              <a:t> commonly co-occurs with many other mental disorders including Conduct disorder, Oppositional Defiant disorder, Specific Learning disorder, OCD, among others.  </a:t>
            </a:r>
          </a:p>
          <a:p>
            <a:pPr lvl="1"/>
            <a:r>
              <a:rPr lang="en-US" dirty="0" smtClean="0"/>
              <a:t>Individuals with ADHD have a higher prevalence of other mental disorders (i.e. depressive and anxiety disorders) than the general population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5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385" y="1332791"/>
            <a:ext cx="7735815" cy="523504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ADHD (child)</a:t>
            </a:r>
            <a:r>
              <a:rPr lang="en-US" sz="2400" dirty="0" smtClean="0"/>
              <a:t>: “Is your child restless, always on the go, impulsive, and unable to focus on the task at hand?”</a:t>
            </a:r>
          </a:p>
          <a:p>
            <a:r>
              <a:rPr lang="en-US" sz="2400" b="1" dirty="0" smtClean="0"/>
              <a:t>Autism Spectrum disorder:</a:t>
            </a:r>
            <a:r>
              <a:rPr lang="en-US" sz="2400" dirty="0" smtClean="0"/>
              <a:t> “Does your child avoid interpersonal contact, not understand social cues, repeat strange stereotyped behaviors, or have language problems?”</a:t>
            </a:r>
          </a:p>
          <a:p>
            <a:r>
              <a:rPr lang="en-US" sz="2400" b="1" dirty="0" smtClean="0"/>
              <a:t>Intellectual Development disorder:</a:t>
            </a:r>
            <a:r>
              <a:rPr lang="en-US" sz="2400" dirty="0" smtClean="0"/>
              <a:t> “Is your child a slow learner, and is this causing problems at school or home?”</a:t>
            </a:r>
          </a:p>
          <a:p>
            <a:r>
              <a:rPr lang="en-US" sz="2400" b="1" dirty="0" smtClean="0"/>
              <a:t>Learning disorder:</a:t>
            </a:r>
            <a:r>
              <a:rPr lang="en-US" sz="2400" dirty="0" smtClean="0"/>
              <a:t> “Does your child have a problem with reading, writing, or math?”</a:t>
            </a:r>
          </a:p>
          <a:p>
            <a:r>
              <a:rPr lang="en-US" sz="2400" b="1" dirty="0"/>
              <a:t>Tic </a:t>
            </a:r>
            <a:r>
              <a:rPr lang="en-US" sz="2400" b="1" dirty="0" err="1"/>
              <a:t>disorder</a:t>
            </a:r>
            <a:r>
              <a:rPr lang="en-US" sz="2400" dirty="0" err="1" smtClean="0"/>
              <a:t>:“</a:t>
            </a:r>
            <a:r>
              <a:rPr lang="en-US" sz="2400" dirty="0" err="1"/>
              <a:t>Does</a:t>
            </a:r>
            <a:r>
              <a:rPr lang="en-US" sz="2400" dirty="0"/>
              <a:t> your child move or make sounds that he or she can’t control?</a:t>
            </a:r>
            <a:r>
              <a:rPr lang="en-US" sz="2400" dirty="0" smtClean="0"/>
              <a:t>”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23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u="sng" dirty="0" smtClean="0"/>
              <a:t>HIGHLIGHTS:</a:t>
            </a:r>
            <a:r>
              <a:rPr lang="en-US" sz="3000" b="1" u="sng" dirty="0"/>
              <a:t> </a:t>
            </a:r>
            <a:r>
              <a:rPr lang="en-US" sz="3000" b="1" u="sng" dirty="0" smtClean="0"/>
              <a:t>S</a:t>
            </a:r>
            <a:r>
              <a:rPr lang="en-US" sz="3000" b="1" dirty="0" smtClean="0"/>
              <a:t>chizophrenia </a:t>
            </a:r>
            <a:r>
              <a:rPr lang="en-US" sz="3000" b="1" dirty="0"/>
              <a:t>Spectrum </a:t>
            </a:r>
            <a:br>
              <a:rPr lang="en-US" sz="3000" b="1" dirty="0"/>
            </a:br>
            <a:r>
              <a:rPr lang="en-US" sz="3000" b="1" dirty="0"/>
              <a:t>and Other Psychotic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96104"/>
          </a:xfrm>
        </p:spPr>
        <p:txBody>
          <a:bodyPr>
            <a:normAutofit/>
          </a:bodyPr>
          <a:lstStyle/>
          <a:p>
            <a:r>
              <a:rPr lang="en-US" dirty="0" smtClean="0"/>
              <a:t>In DSM-5, all diagnoses of Schizophrenia require 2 Criteria A symptoms to be met (hallucinations, delusions, or disorganized speech/thinking)  </a:t>
            </a:r>
          </a:p>
          <a:p>
            <a:r>
              <a:rPr lang="en-US" dirty="0" smtClean="0"/>
              <a:t>Due to weak diagnostic reliability and validity,  </a:t>
            </a:r>
            <a:r>
              <a:rPr lang="en-US" dirty="0"/>
              <a:t>schizophrenia </a:t>
            </a:r>
            <a:r>
              <a:rPr lang="en-US" b="1" dirty="0" smtClean="0"/>
              <a:t>subtypes were eliminated </a:t>
            </a:r>
            <a:r>
              <a:rPr lang="en-US" dirty="0" smtClean="0"/>
              <a:t>(i.e. no more paranoid, disorganized, catatonic, undifferentiated, and residual types of schizophrenia)</a:t>
            </a:r>
          </a:p>
          <a:p>
            <a:r>
              <a:rPr lang="en-US" dirty="0"/>
              <a:t>The controversial diagnosis </a:t>
            </a:r>
            <a:r>
              <a:rPr lang="en-US" i="1" dirty="0"/>
              <a:t>Attenuated Psychosis Syndrome </a:t>
            </a:r>
            <a:r>
              <a:rPr lang="en-US" dirty="0"/>
              <a:t>is listed in Section 3 </a:t>
            </a:r>
          </a:p>
        </p:txBody>
      </p:sp>
    </p:spTree>
    <p:extLst>
      <p:ext uri="{BB962C8B-B14F-4D97-AF65-F5344CB8AC3E}">
        <p14:creationId xmlns:p14="http://schemas.microsoft.com/office/powerpoint/2010/main" val="265183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DSM-5 (2013) </a:t>
            </a:r>
            <a:r>
              <a:rPr lang="en-US" sz="3600" b="1" u="sng" dirty="0" err="1" smtClean="0"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sz="36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 DSM-IV-TR (2000)</a:t>
            </a:r>
            <a:endParaRPr lang="en-US" sz="36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56219"/>
            <a:ext cx="8229600" cy="510013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DSM-5 has </a:t>
            </a:r>
            <a:r>
              <a:rPr lang="en-US" sz="2800" u="sng" dirty="0" smtClean="0">
                <a:latin typeface="Arial" charset="0"/>
                <a:ea typeface="ＭＳ Ｐゴシック" charset="0"/>
                <a:cs typeface="ＭＳ Ｐゴシック" charset="0"/>
              </a:rPr>
              <a:t>more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diagnostic chapters 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DSM-5 has </a:t>
            </a:r>
            <a:r>
              <a:rPr lang="en-US" sz="2800" u="sng" dirty="0" smtClean="0">
                <a:latin typeface="Arial" charset="0"/>
                <a:ea typeface="ＭＳ Ｐゴシック" charset="0"/>
                <a:cs typeface="ＭＳ Ｐゴシック" charset="0"/>
              </a:rPr>
              <a:t>fewer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individual disorders 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DSM-5 has </a:t>
            </a:r>
            <a:r>
              <a:rPr lang="en-US" sz="2800" u="sng" dirty="0" smtClean="0">
                <a:latin typeface="Arial" charset="0"/>
                <a:ea typeface="ＭＳ Ｐゴシック" charset="0"/>
                <a:cs typeface="ＭＳ Ｐゴシック" charset="0"/>
              </a:rPr>
              <a:t>more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codes for factors influencing health (V-codes)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DSM-5 has </a:t>
            </a:r>
            <a:r>
              <a:rPr lang="en-US" sz="2800" u="sng" dirty="0" smtClean="0">
                <a:latin typeface="Arial" charset="0"/>
                <a:ea typeface="ＭＳ Ｐゴシック" charset="0"/>
                <a:cs typeface="ＭＳ Ｐゴシック" charset="0"/>
              </a:rPr>
              <a:t>more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 codes for abuse </a:t>
            </a: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DSM-5 assesses the severity of disorders with </a:t>
            </a:r>
            <a:r>
              <a:rPr lang="en-US" sz="2800" u="sng" dirty="0" smtClean="0">
                <a:latin typeface="Arial" charset="0"/>
                <a:ea typeface="ＭＳ Ｐゴシック" charset="0"/>
                <a:cs typeface="ＭＳ Ｐゴシック" charset="0"/>
              </a:rPr>
              <a:t>quantitative instruments</a:t>
            </a:r>
          </a:p>
          <a:p>
            <a:r>
              <a:rPr lang="en-US" sz="2400" i="1" dirty="0" smtClean="0">
                <a:latin typeface="Arial" charset="0"/>
                <a:ea typeface="ＭＳ Ｐゴシック" charset="0"/>
                <a:cs typeface="ＭＳ Ｐゴシック" charset="0"/>
              </a:rPr>
              <a:t>Note: </a:t>
            </a:r>
            <a:r>
              <a:rPr lang="en-US" sz="2400" i="1" dirty="0"/>
              <a:t>Due to time constraints, I </a:t>
            </a:r>
            <a:r>
              <a:rPr lang="en-US" sz="2400" i="1" dirty="0" smtClean="0"/>
              <a:t>will not </a:t>
            </a:r>
            <a:r>
              <a:rPr lang="en-US" sz="2400" i="1" dirty="0"/>
              <a:t>cover all disorders and diagnostic chapters in DSM-5, and some disorders </a:t>
            </a:r>
            <a:r>
              <a:rPr lang="en-US" sz="2400" i="1" dirty="0" smtClean="0"/>
              <a:t>won’t be fully </a:t>
            </a:r>
            <a:r>
              <a:rPr lang="en-US" sz="2400" i="1" dirty="0"/>
              <a:t>addressed</a:t>
            </a:r>
            <a:r>
              <a:rPr lang="en-US" sz="2400" i="1" dirty="0" smtClean="0"/>
              <a:t>. The ones most pertinent to school counselors will be emphasized.   </a:t>
            </a:r>
            <a:endParaRPr lang="en-US" sz="2400" i="1" dirty="0"/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T. Whitman, Shippensburg Univ., 2014.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0217"/>
          </a:xfrm>
        </p:spPr>
        <p:txBody>
          <a:bodyPr>
            <a:normAutofit fontScale="90000"/>
          </a:bodyPr>
          <a:lstStyle/>
          <a:p>
            <a:r>
              <a:rPr lang="en-US" sz="2600" b="1" u="sng" dirty="0" smtClean="0"/>
              <a:t>List of Schizophrenia Spectrum and </a:t>
            </a:r>
            <a:r>
              <a:rPr lang="en-US" sz="2600" b="1" u="sng" dirty="0"/>
              <a:t>Other Psychotic </a:t>
            </a:r>
            <a:r>
              <a:rPr lang="en-US" sz="2600" b="1" u="sng" dirty="0" smtClean="0"/>
              <a:t>Disorders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67"/>
            <a:ext cx="8391502" cy="53715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Delusional disorder </a:t>
            </a:r>
            <a:r>
              <a:rPr lang="en-US" dirty="0" smtClean="0"/>
              <a:t>– delusions </a:t>
            </a:r>
            <a:r>
              <a:rPr lang="en-US" u="sng" dirty="0" smtClean="0"/>
              <a:t>only</a:t>
            </a:r>
          </a:p>
          <a:p>
            <a:r>
              <a:rPr lang="en-US" b="1" dirty="0" smtClean="0"/>
              <a:t>Brief Psychotic disorder </a:t>
            </a:r>
            <a:r>
              <a:rPr lang="en-US" dirty="0" smtClean="0"/>
              <a:t>– Psychosis for 1-30 days</a:t>
            </a:r>
          </a:p>
          <a:p>
            <a:r>
              <a:rPr lang="en-US" b="1" dirty="0" err="1" smtClean="0"/>
              <a:t>Schizophreniform</a:t>
            </a:r>
            <a:r>
              <a:rPr lang="en-US" b="1" dirty="0" smtClean="0"/>
              <a:t> disorder </a:t>
            </a:r>
            <a:r>
              <a:rPr lang="en-US" dirty="0" smtClean="0"/>
              <a:t>– Psychosis for 31-180 days</a:t>
            </a:r>
          </a:p>
          <a:p>
            <a:r>
              <a:rPr lang="en-US" b="1" dirty="0" smtClean="0"/>
              <a:t>Schizophrenia</a:t>
            </a:r>
            <a:r>
              <a:rPr lang="en-US" dirty="0" smtClean="0"/>
              <a:t> – Psychosis for 6+ months continuously</a:t>
            </a:r>
          </a:p>
          <a:p>
            <a:r>
              <a:rPr lang="en-US" b="1" dirty="0" smtClean="0"/>
              <a:t>Schizoaffective disorder </a:t>
            </a:r>
            <a:r>
              <a:rPr lang="en-US" dirty="0" smtClean="0"/>
              <a:t>– Psychosis + Depressive disorder</a:t>
            </a:r>
          </a:p>
          <a:p>
            <a:r>
              <a:rPr lang="en-US" b="1" dirty="0" smtClean="0"/>
              <a:t>Substance/medication-induced Psychotic disorder</a:t>
            </a:r>
          </a:p>
          <a:p>
            <a:pPr lvl="1"/>
            <a:r>
              <a:rPr lang="en-US" dirty="0" smtClean="0"/>
              <a:t>e.g. Amphetamine intoxication or withdrawal</a:t>
            </a:r>
          </a:p>
          <a:p>
            <a:r>
              <a:rPr lang="en-US" b="1" dirty="0" smtClean="0"/>
              <a:t>Psychotic disorder due to another medical condition</a:t>
            </a:r>
          </a:p>
          <a:p>
            <a:pPr lvl="1"/>
            <a:r>
              <a:rPr lang="en-US" dirty="0" smtClean="0"/>
              <a:t>e.g. Brain tumor</a:t>
            </a:r>
          </a:p>
          <a:p>
            <a:r>
              <a:rPr lang="en-US" b="1" dirty="0" smtClean="0"/>
              <a:t>Catatonia associated with another mental disorder (specifier)</a:t>
            </a:r>
          </a:p>
          <a:p>
            <a:r>
              <a:rPr lang="en-US" b="1" dirty="0"/>
              <a:t>Catatonia </a:t>
            </a:r>
            <a:r>
              <a:rPr lang="en-US" b="1" dirty="0" smtClean="0"/>
              <a:t>disorder due to another </a:t>
            </a:r>
            <a:r>
              <a:rPr lang="en-US" b="1" dirty="0"/>
              <a:t>mental </a:t>
            </a:r>
            <a:r>
              <a:rPr lang="en-US" b="1" dirty="0" smtClean="0"/>
              <a:t>disorder</a:t>
            </a:r>
          </a:p>
          <a:p>
            <a:r>
              <a:rPr lang="en-US" b="1" dirty="0" smtClean="0"/>
              <a:t>Other Un/Specified Schizophrenia Spectrum and Other Psychotic disorder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u="sng" dirty="0"/>
              <a:t>Schizophrenia Spectrum </a:t>
            </a:r>
            <a:r>
              <a:rPr lang="en-US" sz="2600" b="1" u="sng" dirty="0" smtClean="0"/>
              <a:t>and </a:t>
            </a:r>
            <a:r>
              <a:rPr lang="en-US" sz="2600" b="1" u="sng" dirty="0"/>
              <a:t>Other Psychotic </a:t>
            </a:r>
            <a:r>
              <a:rPr lang="en-US" sz="2600" b="1" u="sng" dirty="0" smtClean="0"/>
              <a:t>Disorders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000" b="1" dirty="0"/>
              <a:t>Common Comorbidities, Co-occurring disorders, and other problems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Substance use disorders</a:t>
            </a:r>
          </a:p>
          <a:p>
            <a:pPr lvl="1"/>
            <a:r>
              <a:rPr lang="en-US" dirty="0" smtClean="0"/>
              <a:t>self-medicating to lesson impact of symptoms and combating the side effects of medications</a:t>
            </a:r>
          </a:p>
          <a:p>
            <a:r>
              <a:rPr lang="en-US" dirty="0" smtClean="0"/>
              <a:t>Anxiety disorders and Panic</a:t>
            </a:r>
          </a:p>
          <a:p>
            <a:r>
              <a:rPr lang="en-US" dirty="0" smtClean="0"/>
              <a:t>Compromised health </a:t>
            </a:r>
          </a:p>
          <a:p>
            <a:pPr lvl="1"/>
            <a:r>
              <a:rPr lang="en-US" dirty="0" smtClean="0"/>
              <a:t>Medication can induce weight gain</a:t>
            </a:r>
          </a:p>
          <a:p>
            <a:pPr lvl="1"/>
            <a:r>
              <a:rPr lang="en-US" dirty="0" smtClean="0"/>
              <a:t>Symptoms can prompt apathy or inattention to medical concerns</a:t>
            </a:r>
          </a:p>
          <a:p>
            <a:r>
              <a:rPr lang="en-US" dirty="0" smtClean="0"/>
              <a:t>Poor maintenance of personal hygiene </a:t>
            </a:r>
          </a:p>
          <a:p>
            <a:r>
              <a:rPr lang="en-US" dirty="0" smtClean="0"/>
              <a:t>Increased risk of suicide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35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7730" y="1256219"/>
            <a:ext cx="7749470" cy="51445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Schizophrenia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err="1" smtClean="0"/>
              <a:t>Schizophreniform</a:t>
            </a:r>
            <a:r>
              <a:rPr lang="en-US" b="1" dirty="0" smtClean="0"/>
              <a:t> disorder: </a:t>
            </a:r>
            <a:r>
              <a:rPr lang="en-US" dirty="0" smtClean="0"/>
              <a:t>“Do you ever hear voices, believe people mean to harm you, or lose touch with reality?”</a:t>
            </a:r>
          </a:p>
          <a:p>
            <a:r>
              <a:rPr lang="en-US" b="1" dirty="0" smtClean="0"/>
              <a:t>Schizoaffective </a:t>
            </a:r>
            <a:r>
              <a:rPr lang="en-US" b="1" dirty="0"/>
              <a:t>disorder: </a:t>
            </a:r>
            <a:r>
              <a:rPr lang="en-US" dirty="0"/>
              <a:t>“Do you ever hear voices, believe people mean to harm you, or lose touch with reality</a:t>
            </a:r>
            <a:r>
              <a:rPr lang="en-US" dirty="0" smtClean="0"/>
              <a:t>? Do you have mood swings?”</a:t>
            </a:r>
            <a:endParaRPr lang="en-US" dirty="0"/>
          </a:p>
          <a:p>
            <a:r>
              <a:rPr lang="en-US" b="1" dirty="0" smtClean="0"/>
              <a:t>Delusional disorder</a:t>
            </a:r>
            <a:r>
              <a:rPr lang="en-US" dirty="0" smtClean="0"/>
              <a:t>: “Do people ever say you have really strange ideas?”</a:t>
            </a:r>
          </a:p>
          <a:p>
            <a:r>
              <a:rPr lang="en-US" b="1" dirty="0" smtClean="0"/>
              <a:t>Brief Psychotic disorder</a:t>
            </a:r>
            <a:r>
              <a:rPr lang="en-US" dirty="0" smtClean="0"/>
              <a:t>: “Have you had strange experiences lately?”</a:t>
            </a:r>
            <a:endParaRPr lang="en-US" dirty="0"/>
          </a:p>
          <a:p>
            <a:r>
              <a:rPr lang="en-US" b="1" dirty="0" smtClean="0"/>
              <a:t>Substance-induced Psychotic disorder: </a:t>
            </a:r>
            <a:r>
              <a:rPr lang="en-US" dirty="0" smtClean="0"/>
              <a:t>“Do you have strange experiences when you are under the influence drugs or alcohol?”</a:t>
            </a:r>
          </a:p>
          <a:p>
            <a:r>
              <a:rPr lang="en-US" b="1" dirty="0"/>
              <a:t>Psychotic </a:t>
            </a:r>
            <a:r>
              <a:rPr lang="en-US" b="1" dirty="0" smtClean="0"/>
              <a:t>disorder due to another medical condition</a:t>
            </a:r>
            <a:r>
              <a:rPr lang="en-US" dirty="0" smtClean="0"/>
              <a:t>: “Have you had strange experiences when you’re ill?”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1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b="1" u="sng" dirty="0" smtClean="0"/>
              <a:t>HIGHLIGHTS:</a:t>
            </a:r>
            <a:r>
              <a:rPr lang="en-US" sz="3400" b="1" u="sng" dirty="0"/>
              <a:t> </a:t>
            </a:r>
            <a:r>
              <a:rPr lang="en-US" sz="3400" b="1" u="sng" dirty="0" smtClean="0"/>
              <a:t>Bipolar and related disorders</a:t>
            </a:r>
            <a:endParaRPr lang="en-US" sz="34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Recognition of the elevated diagnostic incidence of </a:t>
            </a:r>
            <a:r>
              <a:rPr lang="en-US" b="1" i="1" dirty="0"/>
              <a:t>Bipolar Disorder</a:t>
            </a:r>
            <a:r>
              <a:rPr lang="en-US" i="1" dirty="0"/>
              <a:t> </a:t>
            </a:r>
            <a:r>
              <a:rPr lang="en-US" dirty="0"/>
              <a:t>in children and adolescents, which prompted the creation of </a:t>
            </a:r>
            <a:r>
              <a:rPr lang="en-US" i="1" dirty="0"/>
              <a:t>Depressive Episodes with Short-Duration Hypomania </a:t>
            </a:r>
            <a:r>
              <a:rPr lang="en-US" dirty="0"/>
              <a:t>for Section </a:t>
            </a:r>
            <a:r>
              <a:rPr lang="en-US" dirty="0" smtClean="0"/>
              <a:t>III of the DSM-5</a:t>
            </a:r>
            <a:endParaRPr lang="en-US" dirty="0"/>
          </a:p>
          <a:p>
            <a:r>
              <a:rPr lang="en-US" dirty="0"/>
              <a:t>Recognition that many substances, medications, and other medical conditions may </a:t>
            </a:r>
            <a:r>
              <a:rPr lang="en-US" dirty="0" smtClean="0"/>
              <a:t>induce mania</a:t>
            </a:r>
            <a:r>
              <a:rPr lang="en-US" dirty="0"/>
              <a:t>-like </a:t>
            </a:r>
            <a:r>
              <a:rPr lang="en-US" dirty="0" smtClean="0"/>
              <a:t>symptoms, including alcohol, amphetamines, and medication withdrawal </a:t>
            </a:r>
          </a:p>
          <a:p>
            <a:r>
              <a:rPr lang="en-US" dirty="0"/>
              <a:t>Eliminating the term and diagnostic category “Mixed Episode” and replacing it with “With Mixed Features,” which is now a diagnostic </a:t>
            </a:r>
            <a:r>
              <a:rPr lang="en-US" i="1" dirty="0" smtClean="0"/>
              <a:t>specifier</a:t>
            </a:r>
          </a:p>
          <a:p>
            <a:pPr lvl="1"/>
            <a:r>
              <a:rPr lang="en-US" i="1" dirty="0" smtClean="0"/>
              <a:t>With mixed features </a:t>
            </a:r>
            <a:r>
              <a:rPr lang="en-US" dirty="0" smtClean="0"/>
              <a:t>– when an individual meets full criteria for a manic or hypomanic episode and cardinal </a:t>
            </a:r>
            <a:r>
              <a:rPr lang="en-US" dirty="0" err="1" smtClean="0"/>
              <a:t>Sx</a:t>
            </a:r>
            <a:r>
              <a:rPr lang="en-US" dirty="0" smtClean="0"/>
              <a:t> of a major depressive episode (dysphoria, </a:t>
            </a:r>
            <a:r>
              <a:rPr lang="en-US" dirty="0" err="1" smtClean="0"/>
              <a:t>anhedonia</a:t>
            </a:r>
            <a:r>
              <a:rPr lang="en-US" dirty="0" smtClean="0"/>
              <a:t>, lethargy, fatigue, guilt, suicidal ideation; more about this later…)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List of </a:t>
            </a:r>
            <a:r>
              <a:rPr lang="en-US" b="1" u="sng" dirty="0" smtClean="0"/>
              <a:t>Bipolar and related disorders</a:t>
            </a:r>
            <a:endParaRPr lang="en-US" sz="33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000" b="1" dirty="0" smtClean="0"/>
              <a:t>Bipolar I disorder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/>
              <a:t>Manic episodes (required) and hypomanic episodes and/or major depressive episodes</a:t>
            </a:r>
          </a:p>
          <a:p>
            <a:pPr>
              <a:buFont typeface="Wingdings" charset="2"/>
              <a:buChar char="§"/>
            </a:pPr>
            <a:r>
              <a:rPr lang="en-US" sz="2000" b="1" dirty="0" smtClean="0"/>
              <a:t>Bipolar II disorder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/>
              <a:t>Hypomanic episodes and most criteria for major depressive episodes</a:t>
            </a:r>
          </a:p>
          <a:p>
            <a:pPr>
              <a:buFont typeface="Wingdings" charset="2"/>
              <a:buChar char="§"/>
            </a:pPr>
            <a:r>
              <a:rPr lang="en-US" sz="2000" b="1" dirty="0" smtClean="0"/>
              <a:t>Cyclothymic disorder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/>
              <a:t>Symptoms of hypomania and major depression without meeting full criteria for 2+ years</a:t>
            </a:r>
          </a:p>
          <a:p>
            <a:pPr>
              <a:buFont typeface="Wingdings" charset="2"/>
              <a:buChar char="§"/>
            </a:pPr>
            <a:r>
              <a:rPr lang="en-US" sz="2000" b="1" dirty="0" smtClean="0"/>
              <a:t>Substance/medication-induced Bipolar and Related disorder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/>
              <a:t>Alcohol, PCP, Other hallucinogen, Sedative, Amphetamine, or Cocaine-induced mania either during intoxication or withdrawal</a:t>
            </a:r>
          </a:p>
          <a:p>
            <a:pPr>
              <a:buFont typeface="Wingdings" charset="2"/>
              <a:buChar char="§"/>
            </a:pPr>
            <a:r>
              <a:rPr lang="en-US" sz="2000" b="1" dirty="0"/>
              <a:t>Bipolar and Related </a:t>
            </a:r>
            <a:r>
              <a:rPr lang="en-US" sz="2000" b="1" dirty="0" smtClean="0"/>
              <a:t>disorder due to another Medical Condition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/>
              <a:t>e.g. Hyperthyroidism</a:t>
            </a:r>
          </a:p>
          <a:p>
            <a:pPr>
              <a:buFont typeface="Wingdings" charset="2"/>
              <a:buChar char="§"/>
            </a:pPr>
            <a:r>
              <a:rPr lang="en-US" sz="2000" b="1" dirty="0" smtClean="0"/>
              <a:t>Other Un/Specified </a:t>
            </a:r>
            <a:r>
              <a:rPr lang="en-US" sz="2000" b="1" dirty="0"/>
              <a:t>Bipolar and Related </a:t>
            </a:r>
            <a:r>
              <a:rPr lang="en-US" sz="2000" b="1" dirty="0" smtClean="0"/>
              <a:t>disorder</a:t>
            </a:r>
          </a:p>
          <a:p>
            <a:pPr>
              <a:buFont typeface="Wingdings" charset="2"/>
              <a:buChar char="§"/>
            </a:pPr>
            <a:endParaRPr lang="en-US" sz="2600" dirty="0"/>
          </a:p>
          <a:p>
            <a:pPr>
              <a:buFont typeface="Wingdings" charset="2"/>
              <a:buChar char="§"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4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Bipolar and related disorders:</a:t>
            </a:r>
            <a:br>
              <a:rPr lang="en-US" sz="2800" b="1" dirty="0" smtClean="0"/>
            </a:br>
            <a:r>
              <a:rPr lang="en-US" sz="2800" b="1" u="sng" dirty="0" smtClean="0"/>
              <a:t>Manic/hypomanic episodes (</a:t>
            </a:r>
            <a:r>
              <a:rPr lang="en-US" sz="2800" b="1" u="sng" dirty="0" err="1" smtClean="0"/>
              <a:t>ep.</a:t>
            </a:r>
            <a:r>
              <a:rPr lang="en-US" sz="2800" b="1" u="sng" dirty="0" smtClean="0"/>
              <a:t>)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29600" cy="5232543"/>
          </a:xfrm>
        </p:spPr>
        <p:txBody>
          <a:bodyPr>
            <a:noAutofit/>
          </a:bodyPr>
          <a:lstStyle/>
          <a:p>
            <a:r>
              <a:rPr lang="en-US" sz="2400" dirty="0" smtClean="0"/>
              <a:t>Elevated, expansive, and/or irritable mood that lasts </a:t>
            </a:r>
          </a:p>
          <a:p>
            <a:pPr lvl="1"/>
            <a:r>
              <a:rPr lang="en-US" b="1" u="sng" dirty="0" smtClean="0"/>
              <a:t>7 days</a:t>
            </a:r>
            <a:r>
              <a:rPr lang="en-US" b="1" dirty="0"/>
              <a:t> </a:t>
            </a:r>
            <a:r>
              <a:rPr lang="en-US" dirty="0" smtClean="0"/>
              <a:t>(manic episode)        </a:t>
            </a:r>
            <a:r>
              <a:rPr lang="en-US" b="1" u="sng" dirty="0" smtClean="0"/>
              <a:t>4 days </a:t>
            </a:r>
            <a:r>
              <a:rPr lang="en-US" dirty="0" smtClean="0"/>
              <a:t>(hypomanic episode)</a:t>
            </a:r>
            <a:endParaRPr lang="en-US" u="sng" dirty="0" smtClean="0"/>
          </a:p>
          <a:p>
            <a:r>
              <a:rPr lang="en-US" sz="2400" dirty="0" smtClean="0"/>
              <a:t>3 + of the following: (both manic and hypomanic episodes)</a:t>
            </a:r>
          </a:p>
          <a:p>
            <a:pPr lvl="1"/>
            <a:r>
              <a:rPr lang="en-US" dirty="0" smtClean="0"/>
              <a:t>Grandiosity, Decreased sleep, More talkative, Racing thoughts, Distractibility, Increase in goal-directed activity, Excessive involvement in high-risk activities (lavish spending, dangerous sex, etc.)</a:t>
            </a:r>
          </a:p>
          <a:p>
            <a:r>
              <a:rPr lang="en-US" sz="2400" dirty="0" smtClean="0"/>
              <a:t>Impairment (manic </a:t>
            </a:r>
            <a:r>
              <a:rPr lang="en-US" sz="2400" dirty="0" err="1" smtClean="0"/>
              <a:t>ep.</a:t>
            </a:r>
            <a:r>
              <a:rPr lang="en-US" sz="2400" dirty="0" smtClean="0"/>
              <a:t>)     Minor impairment (hypomanic </a:t>
            </a:r>
            <a:r>
              <a:rPr lang="en-US" sz="2400" dirty="0" err="1" smtClean="0"/>
              <a:t>ep.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Hospitalization, psychosis possible  (manic episode only)</a:t>
            </a:r>
          </a:p>
          <a:p>
            <a:r>
              <a:rPr lang="en-US" sz="2400" dirty="0" smtClean="0"/>
              <a:t>Rule out substances use, medications, and other medical conditions (both)</a:t>
            </a:r>
          </a:p>
          <a:p>
            <a:r>
              <a:rPr lang="en-US" sz="2400" dirty="0" smtClean="0"/>
              <a:t>Bipolar I: Manic episodes required; Bipolar II: hypomanic </a:t>
            </a:r>
            <a:r>
              <a:rPr lang="en-US" sz="2400" dirty="0" err="1" smtClean="0"/>
              <a:t>eps</a:t>
            </a:r>
            <a:r>
              <a:rPr lang="en-US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/>
              <a:t>Bipolar and related disorders</a:t>
            </a:r>
            <a:br>
              <a:rPr lang="en-US" sz="3200" b="1" u="sng" dirty="0" smtClean="0"/>
            </a:br>
            <a:r>
              <a:rPr lang="en-US" sz="2000" b="1" dirty="0"/>
              <a:t>Common Comorbidities, Co-occurring disorders, and other problems</a:t>
            </a:r>
            <a:r>
              <a:rPr lang="en-US" sz="2000" b="1" dirty="0" smtClean="0"/>
              <a:t>:</a:t>
            </a:r>
            <a:endParaRPr lang="en-US" sz="2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600" dirty="0" smtClean="0"/>
              <a:t>Individuals </a:t>
            </a:r>
            <a:r>
              <a:rPr lang="en-US" sz="2600" dirty="0"/>
              <a:t>with a Bipolar-related </a:t>
            </a:r>
            <a:r>
              <a:rPr lang="en-US" sz="2600" dirty="0" smtClean="0"/>
              <a:t>disorder run a substantial </a:t>
            </a:r>
            <a:r>
              <a:rPr lang="en-US" sz="2600" b="1" dirty="0" smtClean="0"/>
              <a:t>risk for suicide </a:t>
            </a:r>
            <a:r>
              <a:rPr lang="en-US" sz="2600" dirty="0" smtClean="0"/>
              <a:t>that is 15X greater than the general population</a:t>
            </a:r>
          </a:p>
          <a:p>
            <a:pPr>
              <a:buFont typeface="Wingdings" charset="2"/>
              <a:buChar char="§"/>
            </a:pPr>
            <a:r>
              <a:rPr lang="en-US" sz="2600" dirty="0" smtClean="0"/>
              <a:t>About 75% of the individuals </a:t>
            </a:r>
            <a:r>
              <a:rPr lang="en-US" sz="2600" dirty="0"/>
              <a:t>with a Bipolar-related disorder </a:t>
            </a:r>
            <a:r>
              <a:rPr lang="en-US" sz="2600" dirty="0" smtClean="0"/>
              <a:t>have a comorbid </a:t>
            </a:r>
            <a:r>
              <a:rPr lang="en-US" sz="2600" b="1" dirty="0" smtClean="0"/>
              <a:t>Anxiety</a:t>
            </a:r>
            <a:r>
              <a:rPr lang="en-US" sz="2600" dirty="0" smtClean="0"/>
              <a:t> disorder </a:t>
            </a:r>
          </a:p>
          <a:p>
            <a:pPr>
              <a:buFont typeface="Wingdings" charset="2"/>
              <a:buChar char="§"/>
            </a:pPr>
            <a:r>
              <a:rPr lang="en-US" sz="2600" dirty="0"/>
              <a:t>About </a:t>
            </a:r>
            <a:r>
              <a:rPr lang="en-US" sz="2600" dirty="0" smtClean="0"/>
              <a:t>50% </a:t>
            </a:r>
            <a:r>
              <a:rPr lang="en-US" sz="2600" dirty="0"/>
              <a:t>of the individuals with a Bipolar-related disorder have a comorbid </a:t>
            </a:r>
            <a:r>
              <a:rPr lang="en-US" sz="2600" b="1" dirty="0" smtClean="0"/>
              <a:t>Substance use </a:t>
            </a:r>
            <a:r>
              <a:rPr lang="en-US" sz="2600" dirty="0" smtClean="0"/>
              <a:t>disorder</a:t>
            </a:r>
          </a:p>
          <a:p>
            <a:pPr>
              <a:buFont typeface="Wingdings" charset="2"/>
              <a:buChar char="§"/>
            </a:pPr>
            <a:r>
              <a:rPr lang="en-US" sz="2600" dirty="0" smtClean="0"/>
              <a:t>Other mental disorders also show high degrees of comorbidity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b="1" u="sng" dirty="0" smtClean="0"/>
              <a:t>HIGHLIGHTS:</a:t>
            </a:r>
            <a:r>
              <a:rPr lang="en-US" sz="3400" b="1" u="sng" dirty="0"/>
              <a:t> </a:t>
            </a:r>
            <a:r>
              <a:rPr lang="en-US" sz="3400" b="1" u="sng" dirty="0" smtClean="0"/>
              <a:t>Depressive disorders</a:t>
            </a:r>
            <a:endParaRPr lang="en-US" sz="34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16698"/>
            <a:ext cx="8153400" cy="4917310"/>
          </a:xfrm>
        </p:spPr>
        <p:txBody>
          <a:bodyPr>
            <a:normAutofit/>
          </a:bodyPr>
          <a:lstStyle/>
          <a:p>
            <a:r>
              <a:rPr lang="en-US" dirty="0" smtClean="0"/>
              <a:t>Removal </a:t>
            </a:r>
            <a:r>
              <a:rPr lang="en-US" dirty="0"/>
              <a:t>of the </a:t>
            </a:r>
            <a:r>
              <a:rPr lang="en-US" i="1" dirty="0" smtClean="0"/>
              <a:t>Bereavement</a:t>
            </a:r>
            <a:r>
              <a:rPr lang="en-US" dirty="0" smtClean="0"/>
              <a:t> exclusion, so b</a:t>
            </a:r>
            <a:r>
              <a:rPr lang="en-US" sz="2800" dirty="0" smtClean="0"/>
              <a:t>ereavement </a:t>
            </a:r>
            <a:r>
              <a:rPr lang="en-US" sz="2800" dirty="0"/>
              <a:t>will no longer exempt </a:t>
            </a:r>
            <a:r>
              <a:rPr lang="en-US" sz="2800" dirty="0" smtClean="0"/>
              <a:t>individuals from </a:t>
            </a:r>
            <a:r>
              <a:rPr lang="en-US" sz="2800" dirty="0"/>
              <a:t>being diagnosed with a depressive disorder if they </a:t>
            </a:r>
            <a:r>
              <a:rPr lang="en-US" sz="2800" dirty="0" smtClean="0"/>
              <a:t>meet the diagnostic criteria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200" dirty="0"/>
              <a:t>Very controversial; Critics charge that this change </a:t>
            </a:r>
            <a:r>
              <a:rPr lang="en-US" sz="2200" dirty="0" err="1"/>
              <a:t>pathologizes</a:t>
            </a:r>
            <a:r>
              <a:rPr lang="en-US" sz="2200" dirty="0"/>
              <a:t> grieving and will prompt spurious diagnoses of Major Depression.    </a:t>
            </a:r>
            <a:endParaRPr lang="en-US" dirty="0"/>
          </a:p>
          <a:p>
            <a:r>
              <a:rPr lang="en-US" sz="2800" dirty="0" smtClean="0"/>
              <a:t>Recognize that many students (and adults!) are in states of grieving and bereavement, and this may have a dramatic impact on their academic achievement and psychosocial behavior.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65943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Differentiating grief and bereavement </a:t>
            </a:r>
            <a:r>
              <a:rPr lang="en-US" sz="3600" b="1" u="sng" dirty="0" smtClean="0"/>
              <a:t>from clinical depression</a:t>
            </a:r>
            <a:endParaRPr lang="en-US" sz="3600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grief, painful feelings come in waves, often intermixed with positive memories of the deceased; in depression, mood and ideation are almost constantly negative. </a:t>
            </a:r>
          </a:p>
          <a:p>
            <a:r>
              <a:rPr lang="en-US" dirty="0" smtClean="0"/>
              <a:t>In </a:t>
            </a:r>
            <a:r>
              <a:rPr lang="en-US" dirty="0"/>
              <a:t>grief, self-esteem is usually preserved; in </a:t>
            </a:r>
            <a:r>
              <a:rPr lang="en-US" dirty="0" smtClean="0"/>
              <a:t>clinical depression, </a:t>
            </a:r>
            <a:r>
              <a:rPr lang="en-US" dirty="0"/>
              <a:t>corrosive feelings of worthlessness and self-loathing are common. </a:t>
            </a:r>
            <a:endParaRPr lang="en-US" dirty="0" smtClean="0"/>
          </a:p>
          <a:p>
            <a:r>
              <a:rPr lang="en-US" dirty="0" smtClean="0"/>
              <a:t>In grief, there may not be changes in weight, which are much more common in clinical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b="1" u="sng" dirty="0" smtClean="0"/>
              <a:t>HIGHLIGHTS:</a:t>
            </a:r>
            <a:r>
              <a:rPr lang="en-US" sz="3400" b="1" u="sng" dirty="0"/>
              <a:t> </a:t>
            </a:r>
            <a:r>
              <a:rPr lang="en-US" sz="3400" b="1" u="sng" dirty="0" smtClean="0"/>
              <a:t>Depressive disorders</a:t>
            </a:r>
            <a:endParaRPr lang="en-US" sz="34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i="1" dirty="0" smtClean="0"/>
              <a:t>Disruptive Mood Dysregulation Disorder </a:t>
            </a:r>
            <a:r>
              <a:rPr lang="en-US" dirty="0" smtClean="0"/>
              <a:t>was added to address the growing incidence of inaccurate </a:t>
            </a:r>
            <a:r>
              <a:rPr lang="en-US" i="1" dirty="0" smtClean="0"/>
              <a:t>bipolar disorder </a:t>
            </a:r>
            <a:r>
              <a:rPr lang="en-US" dirty="0" smtClean="0"/>
              <a:t>diagnoses in children up to age 12 who often develop </a:t>
            </a:r>
            <a:r>
              <a:rPr lang="en-US" i="1" dirty="0" smtClean="0"/>
              <a:t>unipolar</a:t>
            </a:r>
            <a:r>
              <a:rPr lang="en-US" dirty="0" smtClean="0"/>
              <a:t> depressive or anxiety disorders rather than bipolar disorders over their lifespan</a:t>
            </a:r>
          </a:p>
          <a:p>
            <a:pPr lvl="1"/>
            <a:r>
              <a:rPr lang="en-US" dirty="0" smtClean="0"/>
              <a:t>Very similar to Oppositional Defiant disorder! </a:t>
            </a:r>
            <a:endParaRPr lang="en-US" dirty="0"/>
          </a:p>
          <a:p>
            <a:r>
              <a:rPr lang="en-US" dirty="0" smtClean="0"/>
              <a:t>*</a:t>
            </a:r>
            <a:r>
              <a:rPr lang="en-US" i="1" dirty="0" smtClean="0"/>
              <a:t>Premenstrual </a:t>
            </a:r>
            <a:r>
              <a:rPr lang="en-US" i="1" dirty="0" err="1"/>
              <a:t>Dysphoric</a:t>
            </a:r>
            <a:r>
              <a:rPr lang="en-US" i="1" dirty="0"/>
              <a:t> Disorder </a:t>
            </a:r>
            <a:r>
              <a:rPr lang="en-US" dirty="0"/>
              <a:t>was </a:t>
            </a:r>
            <a:r>
              <a:rPr lang="en-US" dirty="0" smtClean="0"/>
              <a:t>added</a:t>
            </a: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06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490"/>
          </a:xfrm>
        </p:spPr>
        <p:txBody>
          <a:bodyPr>
            <a:normAutofit fontScale="90000"/>
          </a:bodyPr>
          <a:lstStyle/>
          <a:p>
            <a:r>
              <a:rPr lang="en-US" sz="2900" b="1" u="sng" dirty="0"/>
              <a:t>Chapter changes most applicable to school </a:t>
            </a:r>
            <a:r>
              <a:rPr lang="en-US" sz="2900" b="1" u="sng" dirty="0" smtClean="0"/>
              <a:t>counselors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68976"/>
              </p:ext>
            </p:extLst>
          </p:nvPr>
        </p:nvGraphicFramePr>
        <p:xfrm>
          <a:off x="253877" y="1226576"/>
          <a:ext cx="8782129" cy="502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Document" r:id="rId4" imgW="6705600" imgH="2413000" progId="Word.Document.12">
                  <p:embed/>
                </p:oleObj>
              </mc:Choice>
              <mc:Fallback>
                <p:oleObj name="Document" r:id="rId4" imgW="6705600" imgH="2413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877" y="1226576"/>
                        <a:ext cx="8782129" cy="5021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00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List </a:t>
            </a:r>
            <a:r>
              <a:rPr lang="en-US" b="1" u="sng" dirty="0"/>
              <a:t>of </a:t>
            </a:r>
            <a:r>
              <a:rPr lang="en-US" b="1" u="sng" dirty="0" smtClean="0"/>
              <a:t>Depressive disorders: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>
                <a:effectLst/>
              </a:rPr>
              <a:t>Disruptive Mood Dysregulation disorder</a:t>
            </a:r>
          </a:p>
          <a:p>
            <a:pPr lvl="1"/>
            <a:r>
              <a:rPr lang="en-US" sz="2000" dirty="0" smtClean="0"/>
              <a:t>Inappropriate temper outbursts</a:t>
            </a:r>
            <a:endParaRPr lang="en-US" sz="2000" dirty="0" smtClean="0">
              <a:effectLst/>
            </a:endParaRPr>
          </a:p>
          <a:p>
            <a:r>
              <a:rPr lang="en-US" sz="2400" b="1" dirty="0" smtClean="0">
                <a:effectLst/>
              </a:rPr>
              <a:t>Major Depressive disorder </a:t>
            </a:r>
          </a:p>
          <a:p>
            <a:pPr lvl="1"/>
            <a:r>
              <a:rPr lang="en-US" sz="2000" dirty="0" smtClean="0"/>
              <a:t>Extreme mood dysphoria and melancholia</a:t>
            </a:r>
            <a:r>
              <a:rPr lang="en-US" sz="2000" dirty="0" smtClean="0">
                <a:effectLst/>
              </a:rPr>
              <a:t> </a:t>
            </a:r>
          </a:p>
          <a:p>
            <a:r>
              <a:rPr lang="en-US" sz="2400" b="1" dirty="0" smtClean="0"/>
              <a:t>Persistent Depressive disorder (Dysthymia)</a:t>
            </a:r>
          </a:p>
          <a:p>
            <a:pPr lvl="1"/>
            <a:r>
              <a:rPr lang="en-US" sz="2000" dirty="0" smtClean="0"/>
              <a:t>Chronic (2+ years) of depression</a:t>
            </a:r>
          </a:p>
          <a:p>
            <a:r>
              <a:rPr lang="en-US" sz="2400" b="1" dirty="0" smtClean="0">
                <a:effectLst/>
              </a:rPr>
              <a:t>Premenstrual Dysphoric disorder</a:t>
            </a:r>
          </a:p>
          <a:p>
            <a:pPr lvl="1"/>
            <a:r>
              <a:rPr lang="en-US" sz="2000" dirty="0" smtClean="0"/>
              <a:t>Hormonally-based mood swings and dysphoria</a:t>
            </a:r>
            <a:endParaRPr lang="en-US" sz="2000" dirty="0" smtClean="0">
              <a:effectLst/>
            </a:endParaRPr>
          </a:p>
          <a:p>
            <a:r>
              <a:rPr lang="en-US" sz="2400" b="1" dirty="0" smtClean="0"/>
              <a:t>Substance/medication-induced Depressive disorder</a:t>
            </a:r>
          </a:p>
          <a:p>
            <a:pPr lvl="1"/>
            <a:r>
              <a:rPr lang="en-US" sz="2000" dirty="0" smtClean="0"/>
              <a:t>e.g. alcohol.  Note: other drugs and medications can induce dysphoria too</a:t>
            </a:r>
          </a:p>
          <a:p>
            <a:r>
              <a:rPr lang="en-US" sz="2400" b="1" dirty="0" smtClean="0">
                <a:effectLst/>
              </a:rPr>
              <a:t>Depressive disorder due to another Medical Condition</a:t>
            </a:r>
          </a:p>
          <a:p>
            <a:pPr lvl="1"/>
            <a:r>
              <a:rPr lang="en-US" sz="2000" dirty="0" smtClean="0"/>
              <a:t>e.g. hypothyroidism</a:t>
            </a:r>
            <a:endParaRPr lang="en-US" sz="2000" dirty="0" smtClean="0">
              <a:effectLst/>
            </a:endParaRPr>
          </a:p>
          <a:p>
            <a:r>
              <a:rPr lang="en-US" sz="2400" b="1" dirty="0" smtClean="0"/>
              <a:t>Other Un/Specified Depressive disorder</a:t>
            </a:r>
            <a:endParaRPr lang="en-US" sz="2400" b="1" dirty="0" smtClean="0">
              <a:effectLst/>
            </a:endParaRPr>
          </a:p>
          <a:p>
            <a:endParaRPr lang="en-US" sz="24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9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074" y="1417638"/>
            <a:ext cx="7763126" cy="4983162"/>
          </a:xfrm>
        </p:spPr>
        <p:txBody>
          <a:bodyPr>
            <a:normAutofit/>
          </a:bodyPr>
          <a:lstStyle/>
          <a:p>
            <a:r>
              <a:rPr lang="en-US" b="1" dirty="0" smtClean="0"/>
              <a:t>Major Depressive disorder:</a:t>
            </a:r>
            <a:r>
              <a:rPr lang="en-US" dirty="0" smtClean="0"/>
              <a:t> “Do you ever get so depressed that you can’t function?”</a:t>
            </a:r>
          </a:p>
          <a:p>
            <a:r>
              <a:rPr lang="en-US" b="1" dirty="0" smtClean="0"/>
              <a:t>Persistent Depressive disorder:</a:t>
            </a:r>
            <a:r>
              <a:rPr lang="en-US" dirty="0" smtClean="0"/>
              <a:t> “Are you almost always depressed?”</a:t>
            </a:r>
          </a:p>
          <a:p>
            <a:r>
              <a:rPr lang="en-US" b="1" dirty="0" smtClean="0"/>
              <a:t>Premenstrual Dysphoric disorder:</a:t>
            </a:r>
            <a:r>
              <a:rPr lang="en-US" dirty="0" smtClean="0"/>
              <a:t> “Do you have lots of psychological and physiological symptoms occurring around the time of your menstrual cycle?” </a:t>
            </a:r>
          </a:p>
          <a:p>
            <a:r>
              <a:rPr lang="en-US" b="1" dirty="0" smtClean="0"/>
              <a:t>Substance-induced Depressive disorder:</a:t>
            </a:r>
            <a:r>
              <a:rPr lang="en-US" dirty="0" smtClean="0"/>
              <a:t> “Might your depression be related to your use of alcohol, drugs, or medications?”</a:t>
            </a:r>
          </a:p>
          <a:p>
            <a:r>
              <a:rPr lang="en-US" b="1" dirty="0" smtClean="0"/>
              <a:t>Depressive disorder due to another medical condition: </a:t>
            </a:r>
            <a:r>
              <a:rPr lang="en-US" dirty="0" smtClean="0"/>
              <a:t>“Please tell me about your medical illnesses and their treatments.”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25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b="1" u="sng" dirty="0" smtClean="0"/>
              <a:t>HIGHLIGHTS:</a:t>
            </a:r>
            <a:r>
              <a:rPr lang="en-US" sz="3400" b="1" u="sng" dirty="0"/>
              <a:t> </a:t>
            </a:r>
            <a:r>
              <a:rPr lang="en-US" sz="3400" b="1" u="sng" dirty="0" smtClean="0"/>
              <a:t>Anxiety disorders</a:t>
            </a:r>
            <a:endParaRPr lang="en-US" sz="34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/>
          </a:bodyPr>
          <a:lstStyle/>
          <a:p>
            <a:r>
              <a:rPr lang="en-US" i="1" dirty="0" smtClean="0"/>
              <a:t>PTSD</a:t>
            </a:r>
            <a:r>
              <a:rPr lang="en-US" dirty="0" smtClean="0"/>
              <a:t>, </a:t>
            </a:r>
            <a:r>
              <a:rPr lang="en-US" i="1" dirty="0" smtClean="0"/>
              <a:t>Acute Stress Disorder</a:t>
            </a:r>
            <a:r>
              <a:rPr lang="en-US" dirty="0" smtClean="0"/>
              <a:t>, and </a:t>
            </a:r>
            <a:r>
              <a:rPr lang="en-US" i="1" dirty="0"/>
              <a:t>Obsessive-Compulsive Disorder </a:t>
            </a:r>
            <a:r>
              <a:rPr lang="en-US" dirty="0"/>
              <a:t>(OCD) </a:t>
            </a:r>
            <a:r>
              <a:rPr lang="en-US" dirty="0" smtClean="0"/>
              <a:t>were removed from the Anxiety chapter and now have their own respective chapters in DSM-5</a:t>
            </a:r>
          </a:p>
          <a:p>
            <a:r>
              <a:rPr lang="en-US" i="1" dirty="0" smtClean="0"/>
              <a:t>Separation Anxiety </a:t>
            </a:r>
            <a:r>
              <a:rPr lang="en-US" dirty="0" smtClean="0"/>
              <a:t>and </a:t>
            </a:r>
            <a:r>
              <a:rPr lang="en-US" i="1" dirty="0" smtClean="0"/>
              <a:t>Selective </a:t>
            </a:r>
            <a:r>
              <a:rPr lang="en-US" i="1" dirty="0" err="1" smtClean="0"/>
              <a:t>Mutism</a:t>
            </a:r>
            <a:r>
              <a:rPr lang="en-US" dirty="0" smtClean="0"/>
              <a:t>, previously listed under </a:t>
            </a:r>
            <a:r>
              <a:rPr lang="en-US" i="1" dirty="0" smtClean="0"/>
              <a:t>Disorders Usually Diagnosed in Infancy, Childhood, or Adolescence </a:t>
            </a:r>
            <a:r>
              <a:rPr lang="en-US" dirty="0" smtClean="0"/>
              <a:t>in DSM-IV, are now located in </a:t>
            </a:r>
            <a:r>
              <a:rPr lang="en-US" i="1" dirty="0" smtClean="0"/>
              <a:t>Anxiety Disorders </a:t>
            </a:r>
            <a:r>
              <a:rPr lang="en-US" dirty="0" smtClean="0"/>
              <a:t>in DSM-5</a:t>
            </a:r>
          </a:p>
          <a:p>
            <a:r>
              <a:rPr lang="en-US" dirty="0" smtClean="0"/>
              <a:t>Changes to the diagnostic criteria for </a:t>
            </a:r>
            <a:r>
              <a:rPr lang="en-US" i="1" dirty="0" smtClean="0"/>
              <a:t>Specific Phobia</a:t>
            </a:r>
            <a:r>
              <a:rPr lang="en-US" dirty="0" smtClean="0"/>
              <a:t> and </a:t>
            </a:r>
            <a:r>
              <a:rPr lang="en-US" i="1" dirty="0" smtClean="0"/>
              <a:t>Social Anxiety Disorder </a:t>
            </a:r>
            <a:r>
              <a:rPr lang="en-US" dirty="0" smtClean="0"/>
              <a:t>(Social Phobia)</a:t>
            </a:r>
          </a:p>
        </p:txBody>
      </p:sp>
    </p:spTree>
    <p:extLst>
      <p:ext uri="{BB962C8B-B14F-4D97-AF65-F5344CB8AC3E}">
        <p14:creationId xmlns:p14="http://schemas.microsoft.com/office/powerpoint/2010/main" val="37347153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400" b="1" u="sng" dirty="0" smtClean="0"/>
              <a:t>HIGHLIGHTS:</a:t>
            </a:r>
            <a:r>
              <a:rPr lang="en-US" sz="3400" b="1" u="sng" dirty="0"/>
              <a:t> </a:t>
            </a:r>
            <a:r>
              <a:rPr lang="en-US" sz="3400" b="1" u="sng" dirty="0" smtClean="0"/>
              <a:t>Anxiety disorders</a:t>
            </a:r>
            <a:endParaRPr lang="en-US" sz="34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/>
          </a:bodyPr>
          <a:lstStyle/>
          <a:p>
            <a:r>
              <a:rPr lang="en-US" i="1" dirty="0" smtClean="0"/>
              <a:t>Panic attacks </a:t>
            </a:r>
            <a:r>
              <a:rPr lang="en-US" dirty="0" smtClean="0"/>
              <a:t>are now listed as a </a:t>
            </a:r>
            <a:r>
              <a:rPr lang="en-US" i="1" dirty="0" smtClean="0"/>
              <a:t>specifier</a:t>
            </a:r>
            <a:r>
              <a:rPr lang="en-US" dirty="0" smtClean="0"/>
              <a:t> applicable to </a:t>
            </a:r>
            <a:r>
              <a:rPr lang="en-US" b="1" u="sng" dirty="0" smtClean="0"/>
              <a:t>all</a:t>
            </a:r>
            <a:r>
              <a:rPr lang="en-US" dirty="0" smtClean="0"/>
              <a:t> diagnoses in DSM-5</a:t>
            </a:r>
          </a:p>
          <a:p>
            <a:r>
              <a:rPr lang="en-US" dirty="0" smtClean="0"/>
              <a:t>The language of the diagnostic criteria was updated so that the onset of many Anxiety disorders does not need to be before age 18</a:t>
            </a:r>
          </a:p>
          <a:p>
            <a:r>
              <a:rPr lang="en-US" dirty="0"/>
              <a:t>The language of the diagnostic criteria was updated so that </a:t>
            </a:r>
            <a:r>
              <a:rPr lang="en-US" dirty="0" smtClean="0"/>
              <a:t>the duration of symptoms must exceed 6+ months to reduce the incidence of over-diagnosis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4896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44563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List </a:t>
            </a:r>
            <a:r>
              <a:rPr lang="en-US" sz="4000" b="1" u="sng" dirty="0"/>
              <a:t>of </a:t>
            </a:r>
            <a:r>
              <a:rPr lang="en-US" sz="4000" b="1" u="sng" dirty="0" smtClean="0"/>
              <a:t>Anxiety disorders</a:t>
            </a:r>
            <a:endParaRPr lang="en-US" sz="40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439333"/>
            <a:ext cx="8390467" cy="488526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Separation Anxiety Disorder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Fear of separation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Selective </a:t>
            </a:r>
            <a:r>
              <a:rPr lang="en-US" sz="2400" b="1" dirty="0" err="1" smtClean="0">
                <a:ea typeface="ＭＳ Ｐゴシック" charset="0"/>
                <a:cs typeface="ＭＳ Ｐゴシック" charset="0"/>
              </a:rPr>
              <a:t>Mutism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Inconsistent speaking across domains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Specific Phobia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fear of a specific object or places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Social Anxiety Disorder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fear of scrutiny by others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Panic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Disorder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fear of cued or </a:t>
            </a:r>
            <a:r>
              <a:rPr lang="en-US" sz="2400" dirty="0" err="1" smtClean="0">
                <a:ea typeface="ＭＳ Ｐゴシック" charset="0"/>
                <a:cs typeface="ＭＳ Ｐゴシック" charset="0"/>
              </a:rPr>
              <a:t>uncued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panic attacks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*Panic Attack </a:t>
            </a:r>
            <a:r>
              <a:rPr lang="en-US" sz="2400" b="1" i="1" dirty="0" smtClean="0">
                <a:ea typeface="ＭＳ Ｐゴシック" charset="0"/>
                <a:cs typeface="ＭＳ Ｐゴシック" charset="0"/>
              </a:rPr>
              <a:t>specifier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– co-occurs with other disorders</a:t>
            </a:r>
            <a:endParaRPr lang="en-US" sz="2400" i="1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Agoraphobia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– fear of particular situations (e.g., bridges)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Generalized Anxiety Disorder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(GAD) – general worry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Substance/Medication-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induced Anxiety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Disorder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e.g., Cannabis-induced Anxiety disorder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Anxiety 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Disorder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Due to Another Medical Condition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e.g., hyperthyroidism, heart ailments, neurological disorders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ea typeface="ＭＳ Ｐゴシック" charset="0"/>
                <a:cs typeface="ＭＳ Ｐゴシック" charset="0"/>
              </a:rPr>
              <a:t>Other Un/Specified Anxiety Disorder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703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041" y="1262233"/>
            <a:ext cx="7722159" cy="53056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Separation Anxiety disorder</a:t>
            </a:r>
            <a:r>
              <a:rPr lang="en-US" dirty="0" smtClean="0"/>
              <a:t>: “Is your child inordinately scared of separations?”</a:t>
            </a:r>
          </a:p>
          <a:p>
            <a:r>
              <a:rPr lang="en-US" b="1" dirty="0" smtClean="0"/>
              <a:t>Panic disorder</a:t>
            </a:r>
            <a:r>
              <a:rPr lang="en-US" dirty="0" smtClean="0"/>
              <a:t>: “Have you ever had a panic attack?”</a:t>
            </a:r>
          </a:p>
          <a:p>
            <a:r>
              <a:rPr lang="en-US" b="1" dirty="0" smtClean="0"/>
              <a:t>Agoraphobia</a:t>
            </a:r>
            <a:r>
              <a:rPr lang="en-US" dirty="0" smtClean="0"/>
              <a:t>: “Are there many things you’re afraid to do and many places you’re afraid to go?”</a:t>
            </a:r>
          </a:p>
          <a:p>
            <a:r>
              <a:rPr lang="en-US" b="1" dirty="0" smtClean="0"/>
              <a:t>Social Anxiety disorder</a:t>
            </a:r>
            <a:r>
              <a:rPr lang="en-US" dirty="0" smtClean="0"/>
              <a:t>: “Do you frequently avoid social situations because you’re afraid of doing something stupid or looking silly?”</a:t>
            </a:r>
          </a:p>
          <a:p>
            <a:r>
              <a:rPr lang="en-US" b="1" dirty="0" smtClean="0"/>
              <a:t>Specific Phobia</a:t>
            </a:r>
            <a:r>
              <a:rPr lang="en-US" dirty="0" smtClean="0"/>
              <a:t>: “Do you have a particular fear that causes you special trouble, like flying, heights, closed places, animals, seeing blood, or getting an injection?”</a:t>
            </a:r>
          </a:p>
          <a:p>
            <a:r>
              <a:rPr lang="en-US" b="1" dirty="0" smtClean="0"/>
              <a:t>Generalized Anxiety disorder</a:t>
            </a:r>
            <a:r>
              <a:rPr lang="en-US" dirty="0" smtClean="0"/>
              <a:t>: “Are you a ‘worry-wart,’ unnecessarily anxious all the time about a lot of different things?”</a:t>
            </a:r>
          </a:p>
          <a:p>
            <a:r>
              <a:rPr lang="en-US" b="1" dirty="0" smtClean="0"/>
              <a:t>Anxiety disorder due to another medical condition: </a:t>
            </a:r>
            <a:r>
              <a:rPr lang="en-US" dirty="0" smtClean="0"/>
              <a:t>“Have you had symptoms of anxiety in association with a medical condition, like an overactive thyroid?” </a:t>
            </a:r>
          </a:p>
          <a:p>
            <a:r>
              <a:rPr lang="en-US" b="1" dirty="0" smtClean="0"/>
              <a:t>Substance-induced Anxiety disorder</a:t>
            </a:r>
            <a:r>
              <a:rPr lang="en-US" dirty="0" smtClean="0"/>
              <a:t>: “Have you had a lot of anxiety symptoms associated with using drugs, drinking alcohol or coffee, taking a medication, or withdrawing from drugs or a medication?”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84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Anxiety </a:t>
            </a:r>
            <a:r>
              <a:rPr lang="en-US" b="1" u="sng" dirty="0" smtClean="0"/>
              <a:t>disorders</a:t>
            </a:r>
            <a:br>
              <a:rPr lang="en-US" b="1" u="sng" dirty="0" smtClean="0"/>
            </a:br>
            <a:r>
              <a:rPr lang="en-US" sz="2200" b="1" dirty="0"/>
              <a:t>Common Comorbidities, Co-occurring disorders, and other problems:</a:t>
            </a:r>
            <a:br>
              <a:rPr lang="en-US" sz="2200" b="1" dirty="0"/>
            </a:b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8301952" cy="4708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Individuals </a:t>
            </a:r>
            <a:r>
              <a:rPr lang="en-US" dirty="0"/>
              <a:t>with </a:t>
            </a:r>
            <a:r>
              <a:rPr lang="en-US" dirty="0" smtClean="0"/>
              <a:t>Anxiety disorders </a:t>
            </a:r>
            <a:r>
              <a:rPr lang="en-US" dirty="0"/>
              <a:t>have </a:t>
            </a:r>
            <a:r>
              <a:rPr lang="en-US" dirty="0" smtClean="0"/>
              <a:t>an elevated </a:t>
            </a:r>
            <a:r>
              <a:rPr lang="en-US" b="1" dirty="0" smtClean="0"/>
              <a:t>risk </a:t>
            </a:r>
            <a:r>
              <a:rPr lang="en-US" b="1" dirty="0"/>
              <a:t>for suicide</a:t>
            </a:r>
            <a:r>
              <a:rPr lang="en-US" dirty="0"/>
              <a:t> </a:t>
            </a:r>
            <a:r>
              <a:rPr lang="en-US" dirty="0" smtClean="0"/>
              <a:t>as compared to the </a:t>
            </a:r>
            <a:r>
              <a:rPr lang="en-US" dirty="0"/>
              <a:t>general </a:t>
            </a:r>
            <a:r>
              <a:rPr lang="en-US" dirty="0" smtClean="0"/>
              <a:t>population, but it varies by the type of Anxiety disorder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Individuals with </a:t>
            </a:r>
            <a:r>
              <a:rPr lang="en-US" dirty="0" smtClean="0"/>
              <a:t>one Anxiety disorder (e.g. </a:t>
            </a:r>
            <a:r>
              <a:rPr lang="en-US" i="1" dirty="0" smtClean="0"/>
              <a:t>Panic Disorder</a:t>
            </a:r>
            <a:r>
              <a:rPr lang="en-US" dirty="0" smtClean="0"/>
              <a:t>) often have another co-occurring Anxiety disorder (e.g. </a:t>
            </a:r>
            <a:r>
              <a:rPr lang="en-US" i="1" dirty="0" smtClean="0"/>
              <a:t>Agoraphobia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§"/>
            </a:pPr>
            <a:r>
              <a:rPr lang="en-US" dirty="0"/>
              <a:t>Individuals with Anxiety disorders </a:t>
            </a:r>
            <a:r>
              <a:rPr lang="en-US" dirty="0" smtClean="0"/>
              <a:t>have </a:t>
            </a:r>
            <a:r>
              <a:rPr lang="en-US" dirty="0"/>
              <a:t>a </a:t>
            </a:r>
            <a:r>
              <a:rPr lang="en-US" dirty="0" smtClean="0"/>
              <a:t>high </a:t>
            </a:r>
            <a:r>
              <a:rPr lang="en-US" dirty="0"/>
              <a:t>prevalence of </a:t>
            </a:r>
            <a:r>
              <a:rPr lang="en-US" dirty="0" smtClean="0"/>
              <a:t>co-occurring </a:t>
            </a:r>
            <a:r>
              <a:rPr lang="en-US" b="1" dirty="0" smtClean="0"/>
              <a:t>Depressive disorders </a:t>
            </a:r>
            <a:r>
              <a:rPr lang="en-US" dirty="0" smtClean="0"/>
              <a:t>(e.g. </a:t>
            </a:r>
            <a:r>
              <a:rPr lang="en-US" i="1" dirty="0" smtClean="0"/>
              <a:t>Major Depressive disorder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Individuals with </a:t>
            </a:r>
            <a:r>
              <a:rPr lang="en-US" dirty="0" smtClean="0"/>
              <a:t>Anxiety </a:t>
            </a:r>
            <a:r>
              <a:rPr lang="en-US" dirty="0"/>
              <a:t>disorders </a:t>
            </a:r>
            <a:r>
              <a:rPr lang="en-US" dirty="0" smtClean="0"/>
              <a:t>often </a:t>
            </a:r>
            <a:r>
              <a:rPr lang="en-US" b="1" dirty="0" smtClean="0"/>
              <a:t>self-medicate </a:t>
            </a:r>
            <a:r>
              <a:rPr lang="en-US" dirty="0" smtClean="0"/>
              <a:t>with alcohol or other drugs to reduce the side effects of medications or to reduce the intensity of their symptoms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895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u="sng" dirty="0" smtClean="0"/>
              <a:t>HIGHLIGHTS:</a:t>
            </a:r>
            <a:r>
              <a:rPr lang="en-US" sz="3000" b="1" u="sng" dirty="0"/>
              <a:t> </a:t>
            </a: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3000" b="1" u="sng" dirty="0" smtClean="0"/>
              <a:t>Obsessive-Compulsive and Related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Obsessive</a:t>
            </a:r>
            <a:r>
              <a:rPr lang="en-US" sz="2800" i="1" dirty="0"/>
              <a:t>-Compulsive Disorder </a:t>
            </a:r>
            <a:r>
              <a:rPr lang="en-US" sz="2800" dirty="0"/>
              <a:t>(OCD) </a:t>
            </a:r>
            <a:r>
              <a:rPr lang="en-US" sz="2800" dirty="0" smtClean="0"/>
              <a:t>was removed from DSM-IV’s Anxiety chapter and now has its own self-titled chapter in DSM-5</a:t>
            </a:r>
          </a:p>
          <a:p>
            <a:pPr>
              <a:defRPr/>
            </a:pPr>
            <a:r>
              <a:rPr lang="en-US" sz="2800" dirty="0" smtClean="0"/>
              <a:t>New disorders in the OCD and Related disorders chapter of DSM-5:</a:t>
            </a:r>
          </a:p>
          <a:p>
            <a:pPr lvl="1">
              <a:defRPr/>
            </a:pPr>
            <a:r>
              <a:rPr lang="en-US" sz="2500" i="1" dirty="0" smtClean="0"/>
              <a:t>Hoarding disorder</a:t>
            </a:r>
          </a:p>
          <a:p>
            <a:pPr lvl="1">
              <a:defRPr/>
            </a:pPr>
            <a:r>
              <a:rPr lang="en-US" sz="2500" i="1" dirty="0" smtClean="0"/>
              <a:t>Excoriation (Skin-picking) disorder</a:t>
            </a:r>
          </a:p>
          <a:p>
            <a:pPr lvl="1">
              <a:defRPr/>
            </a:pPr>
            <a:r>
              <a:rPr lang="en-US" sz="2500" i="1" dirty="0" smtClean="0"/>
              <a:t>Substance/medication-induced OCD and related disorder</a:t>
            </a:r>
          </a:p>
          <a:p>
            <a:pPr lvl="1">
              <a:defRPr/>
            </a:pPr>
            <a:r>
              <a:rPr lang="en-US" sz="2500" i="1" dirty="0" smtClean="0"/>
              <a:t>OCD and related disorder due to another medical condition</a:t>
            </a:r>
            <a:endParaRPr lang="en-US" sz="28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0201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u="sng" dirty="0" smtClean="0"/>
              <a:t>HIGHLIGHTS:</a:t>
            </a:r>
            <a:r>
              <a:rPr lang="en-US" sz="3000" b="1" u="sng" dirty="0"/>
              <a:t> </a:t>
            </a: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3000" b="1" u="sng" dirty="0" smtClean="0"/>
              <a:t>Obsessive-Compulsive and Related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22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Disorders revised and now relocated to OCD </a:t>
            </a:r>
            <a:r>
              <a:rPr lang="en-US" sz="2800" dirty="0"/>
              <a:t>and Related disorders in DSM-5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500" i="1" dirty="0" smtClean="0"/>
              <a:t>Body </a:t>
            </a:r>
            <a:r>
              <a:rPr lang="en-US" sz="2500" i="1" dirty="0" err="1"/>
              <a:t>Dysmorphic</a:t>
            </a:r>
            <a:r>
              <a:rPr lang="en-US" sz="2500" i="1" dirty="0"/>
              <a:t> </a:t>
            </a:r>
            <a:r>
              <a:rPr lang="en-US" sz="2500" i="1" dirty="0" smtClean="0"/>
              <a:t>Disorder </a:t>
            </a:r>
            <a:r>
              <a:rPr lang="en-US" sz="2500" dirty="0" smtClean="0"/>
              <a:t>was previously located in Somatoform disorders in DSM-IV</a:t>
            </a:r>
            <a:endParaRPr lang="en-US" sz="2500" dirty="0"/>
          </a:p>
          <a:p>
            <a:pPr lvl="1">
              <a:defRPr/>
            </a:pPr>
            <a:r>
              <a:rPr lang="en-US" sz="2500" i="1" dirty="0"/>
              <a:t>Trichotillomania</a:t>
            </a:r>
            <a:r>
              <a:rPr lang="en-US" sz="2500" dirty="0"/>
              <a:t> (Hair-pulling disorder</a:t>
            </a:r>
            <a:r>
              <a:rPr lang="en-US" sz="2500" dirty="0" smtClean="0"/>
              <a:t>) was previously located in Impulse Control Disorders NEC in DSM-IV</a:t>
            </a:r>
          </a:p>
          <a:p>
            <a:pPr>
              <a:defRPr/>
            </a:pPr>
            <a:r>
              <a:rPr lang="en-US" sz="2800" dirty="0" smtClean="0"/>
              <a:t>A tic-related specifier was added for OCD (comorbidity)</a:t>
            </a:r>
          </a:p>
          <a:p>
            <a:pPr>
              <a:defRPr/>
            </a:pPr>
            <a:r>
              <a:rPr lang="en-US" sz="2800" dirty="0" smtClean="0"/>
              <a:t>A </a:t>
            </a:r>
            <a:r>
              <a:rPr lang="en-US" sz="2800" i="1" dirty="0" smtClean="0"/>
              <a:t>muscle </a:t>
            </a:r>
            <a:r>
              <a:rPr lang="en-US" sz="2800" i="1" dirty="0" err="1" smtClean="0"/>
              <a:t>dysmorphia</a:t>
            </a:r>
            <a:r>
              <a:rPr lang="en-US" sz="2800" i="1" dirty="0" smtClean="0"/>
              <a:t> </a:t>
            </a:r>
            <a:r>
              <a:rPr lang="en-US" sz="2800" dirty="0" smtClean="0"/>
              <a:t>specifier was added to </a:t>
            </a:r>
            <a:r>
              <a:rPr lang="en-US" sz="2800" i="1" dirty="0" smtClean="0"/>
              <a:t>Body </a:t>
            </a:r>
            <a:r>
              <a:rPr lang="en-US" sz="2800" i="1" dirty="0" err="1" smtClean="0"/>
              <a:t>Dysmorphic</a:t>
            </a:r>
            <a:r>
              <a:rPr lang="en-US" sz="2800" i="1" dirty="0" smtClean="0"/>
              <a:t> Disorder</a:t>
            </a:r>
            <a:endParaRPr lang="en-US" sz="2800" i="1" dirty="0"/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455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483"/>
          </a:xfrm>
        </p:spPr>
        <p:txBody>
          <a:bodyPr>
            <a:normAutofit/>
          </a:bodyPr>
          <a:lstStyle/>
          <a:p>
            <a:r>
              <a:rPr lang="en-US" sz="22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List </a:t>
            </a:r>
            <a:r>
              <a:rPr lang="en-US" sz="2200" b="1" u="sng" dirty="0">
                <a:latin typeface="Arial" charset="0"/>
                <a:ea typeface="ＭＳ Ｐゴシック" charset="0"/>
                <a:cs typeface="ＭＳ Ｐゴシック" charset="0"/>
              </a:rPr>
              <a:t>of </a:t>
            </a:r>
            <a:r>
              <a:rPr lang="en-US" sz="22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Obsessive</a:t>
            </a:r>
            <a:r>
              <a:rPr lang="en-US" sz="2200" b="1" u="sng" dirty="0">
                <a:latin typeface="Arial" charset="0"/>
                <a:ea typeface="ＭＳ Ｐゴシック" charset="0"/>
                <a:cs typeface="ＭＳ Ｐゴシック" charset="0"/>
              </a:rPr>
              <a:t>-Compulsive and Related </a:t>
            </a:r>
            <a:r>
              <a:rPr lang="en-US" sz="22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Disorders</a:t>
            </a:r>
            <a:endParaRPr lang="en-US" sz="2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6121"/>
            <a:ext cx="8458200" cy="5242483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b="1" dirty="0" smtClean="0"/>
              <a:t>Obsessive-Compulsive disorder</a:t>
            </a:r>
          </a:p>
          <a:p>
            <a:pPr lvl="1">
              <a:defRPr/>
            </a:pPr>
            <a:r>
              <a:rPr lang="en-US" sz="3200" dirty="0" smtClean="0"/>
              <a:t>Obsessions and rituals</a:t>
            </a:r>
          </a:p>
          <a:p>
            <a:pPr>
              <a:defRPr/>
            </a:pPr>
            <a:r>
              <a:rPr lang="en-US" b="1" dirty="0" smtClean="0"/>
              <a:t>Body </a:t>
            </a:r>
            <a:r>
              <a:rPr lang="en-US" b="1" dirty="0" err="1" smtClean="0"/>
              <a:t>Dysmorphic</a:t>
            </a:r>
            <a:r>
              <a:rPr lang="en-US" b="1" dirty="0" smtClean="0"/>
              <a:t> disorder</a:t>
            </a:r>
          </a:p>
          <a:p>
            <a:pPr lvl="1">
              <a:defRPr/>
            </a:pPr>
            <a:r>
              <a:rPr lang="en-US" sz="3200" dirty="0" smtClean="0"/>
              <a:t>Perceived flaw(s) in one more physical features of one’s body</a:t>
            </a:r>
          </a:p>
          <a:p>
            <a:pPr>
              <a:defRPr/>
            </a:pPr>
            <a:r>
              <a:rPr lang="en-US" b="1" dirty="0" smtClean="0"/>
              <a:t>Hoarding disorder</a:t>
            </a:r>
          </a:p>
          <a:p>
            <a:pPr lvl="1">
              <a:defRPr/>
            </a:pPr>
            <a:r>
              <a:rPr lang="en-US" sz="3200" dirty="0" smtClean="0"/>
              <a:t>Inability to discard items</a:t>
            </a:r>
          </a:p>
          <a:p>
            <a:pPr>
              <a:defRPr/>
            </a:pPr>
            <a:r>
              <a:rPr lang="en-US" b="1" dirty="0" smtClean="0"/>
              <a:t>Trichotillomania</a:t>
            </a:r>
          </a:p>
          <a:p>
            <a:pPr lvl="1">
              <a:defRPr/>
            </a:pPr>
            <a:r>
              <a:rPr lang="en-US" sz="3200" dirty="0" smtClean="0"/>
              <a:t>hair-pulling disorder</a:t>
            </a:r>
          </a:p>
          <a:p>
            <a:pPr>
              <a:defRPr/>
            </a:pPr>
            <a:r>
              <a:rPr lang="en-US" b="1" dirty="0" smtClean="0"/>
              <a:t>Excoriation</a:t>
            </a:r>
          </a:p>
          <a:p>
            <a:pPr lvl="1">
              <a:defRPr/>
            </a:pPr>
            <a:r>
              <a:rPr lang="en-US" sz="3200" dirty="0" smtClean="0"/>
              <a:t>skin-picking disorder</a:t>
            </a:r>
          </a:p>
          <a:p>
            <a:pPr>
              <a:defRPr/>
            </a:pPr>
            <a:r>
              <a:rPr lang="en-US" b="1" dirty="0" smtClean="0"/>
              <a:t>Substance/medication-induced Obsessive-Compulsive and Related disorder</a:t>
            </a:r>
          </a:p>
          <a:p>
            <a:pPr lvl="1">
              <a:defRPr/>
            </a:pPr>
            <a:r>
              <a:rPr lang="en-US" sz="3200" dirty="0" smtClean="0"/>
              <a:t>e.g. amphetamine, cocaine, other stimulants</a:t>
            </a:r>
          </a:p>
          <a:p>
            <a:pPr>
              <a:defRPr/>
            </a:pPr>
            <a:r>
              <a:rPr lang="en-US" b="1" dirty="0"/>
              <a:t>Obsessive-Compulsive and </a:t>
            </a:r>
            <a:r>
              <a:rPr lang="en-US" b="1" dirty="0" smtClean="0"/>
              <a:t>Rel. disorder due to Another Medical Condition</a:t>
            </a:r>
          </a:p>
          <a:p>
            <a:pPr lvl="1">
              <a:defRPr/>
            </a:pPr>
            <a:r>
              <a:rPr lang="en-US" sz="3200" dirty="0" smtClean="0"/>
              <a:t>e.g. Streptococcal infection, Sydenham’s chorea</a:t>
            </a:r>
          </a:p>
          <a:p>
            <a:pPr>
              <a:defRPr/>
            </a:pPr>
            <a:r>
              <a:rPr lang="en-US" b="1" dirty="0" smtClean="0"/>
              <a:t>Other Un/Specified </a:t>
            </a:r>
            <a:r>
              <a:rPr lang="en-US" b="1" dirty="0"/>
              <a:t>Obsessive-Compulsive and Related </a:t>
            </a:r>
            <a:r>
              <a:rPr lang="en-US" b="1" dirty="0" smtClean="0"/>
              <a:t>disorder</a:t>
            </a:r>
            <a:endParaRPr lang="en-US" b="1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756"/>
      </p:ext>
    </p:extLst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latin typeface="Arial" charset="0"/>
                <a:ea typeface="ＭＳ Ｐゴシック" charset="0"/>
                <a:cs typeface="ＭＳ Ｐゴシック" charset="0"/>
              </a:rPr>
              <a:t>Psychopathology basics</a:t>
            </a:r>
            <a:endParaRPr lang="en-US" b="1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Psychopathology is the manifestation of a mental disorder or multiple disorders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Psychopathology prompts: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charset="0"/>
                <a:ea typeface="ＭＳ Ｐゴシック" charset="0"/>
              </a:rPr>
              <a:t>Impairment</a:t>
            </a:r>
            <a:r>
              <a:rPr lang="en-US" i="1" dirty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(from normal functioning in one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relationships, employment, schooling, etc.)</a:t>
            </a:r>
            <a:endParaRPr lang="en-US" altLang="ja-JP" i="1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charset="0"/>
                <a:ea typeface="ＭＳ Ｐゴシック" charset="0"/>
              </a:rPr>
              <a:t>Distress</a:t>
            </a:r>
            <a:r>
              <a:rPr lang="en-US" dirty="0">
                <a:latin typeface="Arial" charset="0"/>
                <a:ea typeface="ＭＳ Ｐゴシック" charset="0"/>
              </a:rPr>
              <a:t> (discomfort with symptoms)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latin typeface="Arial" charset="0"/>
                <a:ea typeface="ＭＳ Ｐゴシック" charset="0"/>
              </a:rPr>
              <a:t>Deviance</a:t>
            </a:r>
            <a:r>
              <a:rPr lang="en-US" i="1" dirty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(from </a:t>
            </a:r>
            <a:r>
              <a:rPr lang="en-US" dirty="0" smtClean="0">
                <a:latin typeface="Arial" charset="0"/>
                <a:ea typeface="ＭＳ Ｐゴシック" charset="0"/>
              </a:rPr>
              <a:t>social or cultural norms as well as typical </a:t>
            </a:r>
            <a:r>
              <a:rPr lang="en-US" dirty="0">
                <a:latin typeface="Arial" charset="0"/>
                <a:ea typeface="ＭＳ Ｐゴシック" charset="0"/>
              </a:rPr>
              <a:t>patterns </a:t>
            </a:r>
            <a:r>
              <a:rPr lang="en-US" dirty="0" smtClean="0">
                <a:latin typeface="Arial" charset="0"/>
                <a:ea typeface="ＭＳ Ｐゴシック" charset="0"/>
              </a:rPr>
              <a:t>of </a:t>
            </a:r>
            <a:r>
              <a:rPr lang="en-US" dirty="0">
                <a:latin typeface="Arial" charset="0"/>
                <a:ea typeface="ＭＳ Ｐゴシック" charset="0"/>
              </a:rPr>
              <a:t>thinking, </a:t>
            </a:r>
            <a:r>
              <a:rPr lang="en-US" dirty="0" smtClean="0">
                <a:latin typeface="Arial" charset="0"/>
                <a:ea typeface="ＭＳ Ｐゴシック" charset="0"/>
              </a:rPr>
              <a:t>affect, and behavior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latin typeface="Arial" charset="0"/>
                <a:ea typeface="ＭＳ Ｐゴシック" charset="0"/>
              </a:rPr>
              <a:t>Danger</a:t>
            </a:r>
            <a:r>
              <a:rPr lang="en-US" dirty="0" smtClean="0">
                <a:latin typeface="Arial" charset="0"/>
                <a:ea typeface="ＭＳ Ｐゴシック" charset="0"/>
              </a:rPr>
              <a:t> to self or others *(controversial)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91549"/>
      </p:ext>
    </p:extLst>
  </p:cSld>
  <p:clrMapOvr>
    <a:masterClrMapping/>
  </p:clrMapOvr>
  <p:transition xmlns:p14="http://schemas.microsoft.com/office/powerpoint/2010/main" spd="med">
    <p:blinds dir="vert"/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385" y="1262233"/>
            <a:ext cx="7735815" cy="540119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Obsessive-Compulsive disorder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b="1" dirty="0" smtClean="0"/>
              <a:t>For obsessions</a:t>
            </a:r>
            <a:r>
              <a:rPr lang="en-US" sz="2600" dirty="0" smtClean="0"/>
              <a:t>: “Do you ever have weird thoughts that you can’t get out of your mind?”</a:t>
            </a:r>
          </a:p>
          <a:p>
            <a:pPr lvl="1"/>
            <a:r>
              <a:rPr lang="en-US" sz="2600" b="1" dirty="0" smtClean="0"/>
              <a:t>For compulsions</a:t>
            </a:r>
            <a:r>
              <a:rPr lang="en-US" sz="2600" dirty="0" smtClean="0"/>
              <a:t>: “Are there rituals that you can’t resist doing over and over and over again?”</a:t>
            </a:r>
          </a:p>
          <a:p>
            <a:r>
              <a:rPr lang="en-US" sz="2600" b="1" dirty="0" smtClean="0"/>
              <a:t>Body </a:t>
            </a:r>
            <a:r>
              <a:rPr lang="en-US" sz="2600" b="1" dirty="0" err="1" smtClean="0"/>
              <a:t>Dysmorphic</a:t>
            </a:r>
            <a:r>
              <a:rPr lang="en-US" sz="2600" b="1" dirty="0" smtClean="0"/>
              <a:t> disorder</a:t>
            </a:r>
            <a:r>
              <a:rPr lang="en-US" sz="2600" dirty="0" smtClean="0"/>
              <a:t>: “Are you comfortable with your physical appearance?”</a:t>
            </a:r>
          </a:p>
          <a:p>
            <a:r>
              <a:rPr lang="en-US" sz="2600" b="1" dirty="0" smtClean="0"/>
              <a:t>Hoarding disorder</a:t>
            </a:r>
            <a:r>
              <a:rPr lang="en-US" sz="2600" dirty="0" smtClean="0"/>
              <a:t>: “Do you find it impossible to ever throw anything out?”</a:t>
            </a:r>
          </a:p>
          <a:p>
            <a:r>
              <a:rPr lang="en-US" sz="2600" b="1" dirty="0" smtClean="0"/>
              <a:t>Trichotillomania</a:t>
            </a:r>
            <a:r>
              <a:rPr lang="en-US" sz="2600" dirty="0" smtClean="0"/>
              <a:t>: “Do you pull your hair out?”</a:t>
            </a:r>
          </a:p>
          <a:p>
            <a:r>
              <a:rPr lang="en-US" sz="2600" b="1" dirty="0" smtClean="0"/>
              <a:t>Excoriation disorder</a:t>
            </a:r>
            <a:r>
              <a:rPr lang="en-US" sz="2600" dirty="0" smtClean="0"/>
              <a:t>: “Do you pick your skin?”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04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sz="2800" b="1" u="sng" dirty="0">
                <a:latin typeface="Arial" charset="0"/>
                <a:ea typeface="ＭＳ Ｐゴシック" charset="0"/>
                <a:cs typeface="ＭＳ Ｐゴシック" charset="0"/>
              </a:rPr>
              <a:t>Obsessive-Compulsive and Related </a:t>
            </a:r>
            <a:r>
              <a:rPr lang="en-US" sz="2800" b="1" u="sng" dirty="0" smtClean="0">
                <a:latin typeface="Arial" charset="0"/>
                <a:ea typeface="ＭＳ Ｐゴシック" charset="0"/>
                <a:cs typeface="ＭＳ Ｐゴシック" charset="0"/>
              </a:rPr>
              <a:t>Disorders</a:t>
            </a:r>
            <a:br>
              <a:rPr lang="en-US" sz="2800" b="1" u="sng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400" b="1" dirty="0"/>
              <a:t>Common Comorbidities, Co-occurring disorders, and other problems</a:t>
            </a:r>
            <a:r>
              <a:rPr lang="en-US" sz="2400" b="1" dirty="0" smtClean="0"/>
              <a:t>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23819"/>
            <a:ext cx="8610600" cy="5218545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200" dirty="0" smtClean="0"/>
              <a:t>About 50% of individuals </a:t>
            </a:r>
            <a:r>
              <a:rPr lang="en-US" sz="2200" dirty="0"/>
              <a:t>with </a:t>
            </a:r>
            <a:r>
              <a:rPr lang="en-US" sz="2200" dirty="0" smtClean="0"/>
              <a:t>OCD-related disorders have significant </a:t>
            </a:r>
            <a:r>
              <a:rPr lang="en-US" sz="2200" b="1" dirty="0" smtClean="0"/>
              <a:t>suicidal ideation</a:t>
            </a:r>
          </a:p>
          <a:p>
            <a:pPr>
              <a:buFont typeface="Wingdings" charset="2"/>
              <a:buChar char="§"/>
            </a:pPr>
            <a:r>
              <a:rPr lang="en-US" sz="2200" dirty="0"/>
              <a:t>About </a:t>
            </a:r>
            <a:r>
              <a:rPr lang="en-US" sz="2200" dirty="0" smtClean="0"/>
              <a:t>25% </a:t>
            </a:r>
            <a:r>
              <a:rPr lang="en-US" sz="2200" dirty="0"/>
              <a:t>of individuals with OCD-related disorders </a:t>
            </a:r>
            <a:r>
              <a:rPr lang="en-US" sz="2200" i="1" dirty="0" smtClean="0"/>
              <a:t>attempt</a:t>
            </a:r>
            <a:r>
              <a:rPr lang="en-US" sz="2200" dirty="0" smtClean="0"/>
              <a:t> suicide</a:t>
            </a:r>
          </a:p>
          <a:p>
            <a:pPr>
              <a:buFont typeface="Wingdings" charset="2"/>
              <a:buChar char="§"/>
            </a:pPr>
            <a:r>
              <a:rPr lang="en-US" sz="2200" dirty="0" smtClean="0"/>
              <a:t>Many individuals </a:t>
            </a:r>
            <a:r>
              <a:rPr lang="en-US" sz="2200" dirty="0"/>
              <a:t>with OCD-related disorders </a:t>
            </a:r>
            <a:r>
              <a:rPr lang="en-US" sz="2200" dirty="0" smtClean="0"/>
              <a:t>(e.g. OCD) have </a:t>
            </a:r>
            <a:r>
              <a:rPr lang="en-US" sz="2200" dirty="0"/>
              <a:t>other co-occurring </a:t>
            </a:r>
            <a:r>
              <a:rPr lang="en-US" sz="2200" dirty="0" smtClean="0"/>
              <a:t>OCD-related disorder (e.g. Skin-picking disorder)</a:t>
            </a:r>
            <a:endParaRPr lang="en-US" sz="2200" dirty="0"/>
          </a:p>
          <a:p>
            <a:pPr>
              <a:buFont typeface="Wingdings" charset="2"/>
              <a:buChar char="§"/>
            </a:pPr>
            <a:r>
              <a:rPr lang="en-US" sz="2200" dirty="0" smtClean="0"/>
              <a:t>About 75</a:t>
            </a:r>
            <a:r>
              <a:rPr lang="en-US" sz="2200" dirty="0"/>
              <a:t>% of individuals with OCD-related disorders </a:t>
            </a:r>
            <a:r>
              <a:rPr lang="en-US" sz="2200" dirty="0" smtClean="0"/>
              <a:t>have other co-occurring </a:t>
            </a:r>
            <a:r>
              <a:rPr lang="en-US" sz="2200" b="1" dirty="0" smtClean="0"/>
              <a:t>Anxiety disorders</a:t>
            </a:r>
          </a:p>
          <a:p>
            <a:pPr>
              <a:buFont typeface="Wingdings" charset="2"/>
              <a:buChar char="§"/>
            </a:pPr>
            <a:r>
              <a:rPr lang="en-US" sz="2200" dirty="0" smtClean="0"/>
              <a:t>About 63% </a:t>
            </a:r>
            <a:r>
              <a:rPr lang="en-US" sz="2200" dirty="0"/>
              <a:t>of individuals with OCD-related disorders have </a:t>
            </a:r>
            <a:r>
              <a:rPr lang="en-US" sz="2200" dirty="0" smtClean="0"/>
              <a:t>co</a:t>
            </a:r>
            <a:r>
              <a:rPr lang="en-US" sz="2200" dirty="0"/>
              <a:t>-occurring </a:t>
            </a:r>
            <a:r>
              <a:rPr lang="en-US" sz="2200" dirty="0" smtClean="0"/>
              <a:t>Depressive disorders, most notably </a:t>
            </a:r>
            <a:r>
              <a:rPr lang="en-US" sz="2200" b="1" dirty="0" smtClean="0"/>
              <a:t>Major Depression</a:t>
            </a:r>
            <a:endParaRPr lang="en-US" sz="2200" b="1" dirty="0"/>
          </a:p>
          <a:p>
            <a:pPr>
              <a:buFont typeface="Wingdings" charset="2"/>
              <a:buChar char="§"/>
            </a:pPr>
            <a:r>
              <a:rPr lang="en-US" sz="2200" dirty="0"/>
              <a:t>About </a:t>
            </a:r>
            <a:r>
              <a:rPr lang="en-US" sz="2200" dirty="0" smtClean="0"/>
              <a:t>30% </a:t>
            </a:r>
            <a:r>
              <a:rPr lang="en-US" sz="2200" dirty="0"/>
              <a:t>of individuals with OCD-related disorders have </a:t>
            </a:r>
            <a:r>
              <a:rPr lang="en-US" sz="2200" dirty="0" smtClean="0"/>
              <a:t>a co</a:t>
            </a:r>
            <a:r>
              <a:rPr lang="en-US" sz="2200" dirty="0"/>
              <a:t>-occurring </a:t>
            </a:r>
            <a:r>
              <a:rPr lang="en-US" sz="2200" b="1" dirty="0" smtClean="0"/>
              <a:t>Tic disorder</a:t>
            </a:r>
            <a:r>
              <a:rPr lang="en-US" sz="2200" dirty="0" smtClean="0"/>
              <a:t>, </a:t>
            </a:r>
            <a:r>
              <a:rPr lang="en-US" sz="2200" dirty="0"/>
              <a:t>most notably Major Depression</a:t>
            </a:r>
          </a:p>
          <a:p>
            <a:pPr>
              <a:buFont typeface="Wingdings" charset="2"/>
              <a:buChar char="§"/>
            </a:pPr>
            <a:r>
              <a:rPr lang="en-US" sz="2200" dirty="0" smtClean="0"/>
              <a:t>Self</a:t>
            </a:r>
            <a:r>
              <a:rPr lang="en-US" sz="2200" dirty="0"/>
              <a:t>-</a:t>
            </a:r>
            <a:r>
              <a:rPr lang="en-US" sz="2200" dirty="0" smtClean="0"/>
              <a:t>medication </a:t>
            </a:r>
            <a:r>
              <a:rPr lang="en-US" sz="2200" dirty="0"/>
              <a:t>with alcohol or other drugs to reduce the side effects of medications or to reduce the intensity of their symptoms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4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u="sng" dirty="0" smtClean="0"/>
              <a:t>HIGHLIGHTS:</a:t>
            </a:r>
            <a:r>
              <a:rPr lang="en-US" sz="3000" b="1" u="sng" dirty="0"/>
              <a:t> </a:t>
            </a: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3200" b="1" u="sng" dirty="0"/>
              <a:t>Trauma and Stressor-related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42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 fontScale="92500" lnSpcReduction="20000"/>
          </a:bodyPr>
          <a:lstStyle/>
          <a:p>
            <a:r>
              <a:rPr lang="en-US" sz="2800" i="1" dirty="0" smtClean="0"/>
              <a:t>Stress disorders </a:t>
            </a:r>
            <a:r>
              <a:rPr lang="en-US" sz="2800" dirty="0" smtClean="0"/>
              <a:t>(e.g. PTSD &amp; ASD) were removed from DSM-IV’s </a:t>
            </a:r>
            <a:r>
              <a:rPr lang="en-US" sz="2800" i="1" dirty="0" smtClean="0"/>
              <a:t>Anxiety</a:t>
            </a:r>
            <a:r>
              <a:rPr lang="en-US" sz="2800" dirty="0" smtClean="0"/>
              <a:t> chapter and now have their own self-titled chapter in DSM-5</a:t>
            </a:r>
          </a:p>
          <a:p>
            <a:r>
              <a:rPr lang="en-US" sz="2800" i="1" dirty="0" smtClean="0"/>
              <a:t>Adjustment disorders </a:t>
            </a:r>
            <a:r>
              <a:rPr lang="en-US" sz="2800" dirty="0" smtClean="0"/>
              <a:t>previously had their own chapter in DSM-IV but are now located in the </a:t>
            </a:r>
            <a:r>
              <a:rPr lang="en-US" sz="2800" i="1" dirty="0" smtClean="0"/>
              <a:t>Trauma and Stressor-related disorders </a:t>
            </a:r>
            <a:r>
              <a:rPr lang="en-US" sz="2800" dirty="0" smtClean="0"/>
              <a:t>chapter of DSM-5</a:t>
            </a:r>
          </a:p>
          <a:p>
            <a:r>
              <a:rPr lang="en-US" sz="2800" i="1" dirty="0" smtClean="0"/>
              <a:t>Reactive Attachment Disorder </a:t>
            </a:r>
            <a:r>
              <a:rPr lang="en-US" sz="2800" dirty="0" smtClean="0"/>
              <a:t>(RAD) was previously located in </a:t>
            </a:r>
            <a:r>
              <a:rPr lang="en-US" sz="2800" i="1" dirty="0" smtClean="0"/>
              <a:t>Disorders Usually First Diagnosed in Infancy, Childhood, or Adolescence</a:t>
            </a:r>
            <a:r>
              <a:rPr lang="en-US" sz="2800" dirty="0" smtClean="0"/>
              <a:t> in DSM-IV but is now </a:t>
            </a:r>
            <a:r>
              <a:rPr lang="en-US" sz="2800" dirty="0"/>
              <a:t>located in the </a:t>
            </a:r>
            <a:r>
              <a:rPr lang="en-US" sz="2800" i="1" dirty="0"/>
              <a:t>Trauma and Stressor-related disorders </a:t>
            </a:r>
            <a:r>
              <a:rPr lang="en-US" sz="2800" dirty="0"/>
              <a:t>chapter of DSM-5</a:t>
            </a:r>
            <a:endParaRPr lang="en-US" sz="2800" dirty="0" smtClean="0"/>
          </a:p>
          <a:p>
            <a:r>
              <a:rPr lang="en-US" sz="2800" i="1" dirty="0"/>
              <a:t>Disinhibited Social Engagement Disorder </a:t>
            </a:r>
            <a:r>
              <a:rPr lang="en-US" sz="2800" dirty="0"/>
              <a:t>is a new distinct diagnosis separate from </a:t>
            </a:r>
            <a:r>
              <a:rPr lang="en-US" sz="2800" i="1" dirty="0"/>
              <a:t>RAD</a:t>
            </a:r>
            <a:r>
              <a:rPr lang="en-US" sz="2800" dirty="0"/>
              <a:t>, of which it was a sub-type in DSM-</a:t>
            </a:r>
            <a:r>
              <a:rPr lang="en-US" sz="2800" dirty="0" smtClean="0"/>
              <a:t>IV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974631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u="sng" dirty="0"/>
              <a:t>HIGHLIGHTS: </a:t>
            </a:r>
            <a:br>
              <a:rPr lang="en-US" sz="2800" b="1" u="sng" dirty="0"/>
            </a:br>
            <a:r>
              <a:rPr lang="en-US" sz="2800" b="1" u="sng" dirty="0"/>
              <a:t>Trauma and Stressor-related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3809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PTSD</a:t>
            </a:r>
            <a:r>
              <a:rPr lang="en-US" sz="2800" dirty="0" smtClean="0"/>
              <a:t> is significantly revised</a:t>
            </a:r>
          </a:p>
          <a:p>
            <a:pPr lvl="1"/>
            <a:r>
              <a:rPr lang="en-US" sz="2500" dirty="0" smtClean="0"/>
              <a:t>Modified criteria and diagnostic language</a:t>
            </a:r>
          </a:p>
          <a:p>
            <a:pPr lvl="2"/>
            <a:r>
              <a:rPr lang="en-US" sz="2400" dirty="0"/>
              <a:t>Sexual violence/violation is now specifically listed as a diagnostic qualifier for PTSD </a:t>
            </a:r>
            <a:r>
              <a:rPr lang="en-US" sz="2400" dirty="0" smtClean="0"/>
              <a:t>(and ASD)</a:t>
            </a:r>
            <a:endParaRPr lang="en-US" sz="2200" dirty="0" smtClean="0"/>
          </a:p>
          <a:p>
            <a:pPr lvl="1"/>
            <a:r>
              <a:rPr lang="en-US" sz="2500" dirty="0" smtClean="0"/>
              <a:t>New diagnostic specifiers</a:t>
            </a:r>
          </a:p>
          <a:p>
            <a:pPr lvl="2"/>
            <a:r>
              <a:rPr lang="en-US" sz="2200" dirty="0" smtClean="0"/>
              <a:t>With Dissociative symptoms (Depersonalization and/or </a:t>
            </a:r>
            <a:r>
              <a:rPr lang="en-US" sz="2200" dirty="0" err="1" smtClean="0"/>
              <a:t>Derealization</a:t>
            </a:r>
            <a:r>
              <a:rPr lang="en-US" sz="2200" dirty="0" smtClean="0"/>
              <a:t>)</a:t>
            </a:r>
          </a:p>
          <a:p>
            <a:pPr lvl="2"/>
            <a:r>
              <a:rPr lang="en-US" sz="2200" dirty="0" smtClean="0"/>
              <a:t>With Delayed Expression</a:t>
            </a:r>
          </a:p>
          <a:p>
            <a:pPr lvl="1"/>
            <a:r>
              <a:rPr lang="en-US" sz="2500" dirty="0" smtClean="0"/>
              <a:t>Specific </a:t>
            </a:r>
            <a:r>
              <a:rPr lang="en-US" sz="2500" dirty="0"/>
              <a:t>diagnostic criteria for young </a:t>
            </a:r>
            <a:r>
              <a:rPr lang="en-US" sz="2500" dirty="0" smtClean="0"/>
              <a:t>children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6488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List </a:t>
            </a:r>
            <a:r>
              <a:rPr lang="en-US" sz="2800" b="1" u="sng" dirty="0"/>
              <a:t>of </a:t>
            </a:r>
            <a:r>
              <a:rPr lang="en-US" sz="2800" b="1" u="sng" dirty="0" smtClean="0"/>
              <a:t>Trauma </a:t>
            </a:r>
            <a:r>
              <a:rPr lang="en-US" sz="2800" b="1" u="sng" dirty="0"/>
              <a:t>and Stressor-related disorders</a:t>
            </a:r>
            <a:r>
              <a:rPr lang="en-US" sz="2800" b="1" dirty="0"/>
              <a:t>: </a:t>
            </a:r>
            <a:endParaRPr lang="en-US" sz="3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183"/>
            <a:ext cx="8308848" cy="5117826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Reactive Attachment disorder</a:t>
            </a:r>
          </a:p>
          <a:p>
            <a:pPr lvl="1"/>
            <a:r>
              <a:rPr lang="en-US" sz="2400" dirty="0" smtClean="0"/>
              <a:t>Children emotionally withdrawn toward adult caregivers</a:t>
            </a:r>
          </a:p>
          <a:p>
            <a:r>
              <a:rPr lang="en-US" sz="2800" b="1" dirty="0" smtClean="0"/>
              <a:t>Disinhibited Social Engagement disorder</a:t>
            </a:r>
          </a:p>
          <a:p>
            <a:pPr lvl="1"/>
            <a:r>
              <a:rPr lang="en-US" sz="2400" dirty="0" smtClean="0"/>
              <a:t>Children with weak boundaries interacting with unfamiliar adults</a:t>
            </a:r>
          </a:p>
          <a:p>
            <a:r>
              <a:rPr lang="en-US" sz="2800" b="1" dirty="0"/>
              <a:t>Acute Stress disorder (ASD</a:t>
            </a:r>
            <a:r>
              <a:rPr lang="en-US" sz="2800" b="1" dirty="0" smtClean="0"/>
              <a:t>) </a:t>
            </a:r>
          </a:p>
          <a:p>
            <a:pPr marL="742950" lvl="2" indent="-342900"/>
            <a:r>
              <a:rPr lang="en-US" dirty="0"/>
              <a:t>Traumatic </a:t>
            </a:r>
            <a:r>
              <a:rPr lang="en-US" dirty="0" smtClean="0"/>
              <a:t>experience </a:t>
            </a:r>
            <a:r>
              <a:rPr lang="en-US" u="sng" dirty="0" smtClean="0"/>
              <a:t>3-30 </a:t>
            </a:r>
            <a:r>
              <a:rPr lang="en-US" dirty="0" smtClean="0"/>
              <a:t>days ago, </a:t>
            </a:r>
            <a:r>
              <a:rPr lang="en-US" dirty="0"/>
              <a:t>intrusive thoughts/dreams, avoidance of related stimuli, negative thoughts, </a:t>
            </a:r>
            <a:r>
              <a:rPr lang="en-US" dirty="0" err="1"/>
              <a:t>hyperarousal</a:t>
            </a:r>
            <a:r>
              <a:rPr lang="en-US" dirty="0"/>
              <a:t> </a:t>
            </a:r>
          </a:p>
          <a:p>
            <a:r>
              <a:rPr lang="en-US" sz="2800" b="1" dirty="0" smtClean="0"/>
              <a:t>Posttraumatic Stress disorder (PTSD)</a:t>
            </a:r>
          </a:p>
          <a:p>
            <a:pPr lvl="1"/>
            <a:r>
              <a:rPr lang="en-US" sz="2400" dirty="0" smtClean="0"/>
              <a:t>Traumatic experience </a:t>
            </a:r>
            <a:r>
              <a:rPr lang="en-US" sz="2400" u="sng" dirty="0" smtClean="0"/>
              <a:t>31+</a:t>
            </a:r>
            <a:r>
              <a:rPr lang="en-US" sz="2400" dirty="0" smtClean="0"/>
              <a:t> days ago, intrusive thoughts/dreams, avoidance of related stimuli, negative thoughts, </a:t>
            </a:r>
            <a:r>
              <a:rPr lang="en-US" sz="2400" dirty="0" err="1" smtClean="0"/>
              <a:t>hyperarousal</a:t>
            </a:r>
            <a:r>
              <a:rPr lang="en-US" sz="2400" dirty="0" smtClean="0"/>
              <a:t> </a:t>
            </a:r>
          </a:p>
          <a:p>
            <a:r>
              <a:rPr lang="en-US" sz="2800" b="1" dirty="0" smtClean="0"/>
              <a:t>Adjustment disorders</a:t>
            </a:r>
          </a:p>
          <a:p>
            <a:pPr lvl="1"/>
            <a:r>
              <a:rPr lang="en-US" sz="2400" dirty="0" smtClean="0"/>
              <a:t>Negative experience prompting emotional and behavioral symptoms</a:t>
            </a:r>
          </a:p>
          <a:p>
            <a:r>
              <a:rPr lang="en-US" sz="2800" b="1" dirty="0" smtClean="0"/>
              <a:t>Other Un/Specified Trauma and Stressor-related Disorder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51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Trauma and Stressor-related disorders:</a:t>
            </a:r>
            <a:r>
              <a:rPr lang="en-US" sz="3600" b="1" dirty="0"/>
              <a:t> PTSD in children 6 years or younger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25779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A. </a:t>
            </a:r>
            <a:r>
              <a:rPr lang="en-US" dirty="0" smtClean="0"/>
              <a:t> </a:t>
            </a:r>
            <a:r>
              <a:rPr lang="en-US" b="1" u="sng" dirty="0" smtClean="0"/>
              <a:t>Exposure</a:t>
            </a:r>
            <a:r>
              <a:rPr lang="en-US" b="1" dirty="0" smtClean="0"/>
              <a:t> to traumatic event </a:t>
            </a:r>
            <a:r>
              <a:rPr lang="en-US" dirty="0" smtClean="0"/>
              <a:t>like near-death, injury, or violence act: </a:t>
            </a:r>
          </a:p>
          <a:p>
            <a:pPr lvl="1"/>
            <a:r>
              <a:rPr lang="en-US" dirty="0" smtClean="0"/>
              <a:t>Directly experiencing traumatic event</a:t>
            </a:r>
          </a:p>
          <a:p>
            <a:pPr lvl="1"/>
            <a:r>
              <a:rPr lang="en-US" dirty="0" smtClean="0"/>
              <a:t>Witnessing the event as it occurred to others</a:t>
            </a:r>
          </a:p>
          <a:p>
            <a:pPr lvl="1"/>
            <a:r>
              <a:rPr lang="en-US" dirty="0" smtClean="0"/>
              <a:t>Learning that a parent or care-giver was involved in a traumatic event</a:t>
            </a:r>
          </a:p>
          <a:p>
            <a:pPr lvl="1"/>
            <a:r>
              <a:rPr lang="en-US" b="1" i="1" dirty="0" smtClean="0"/>
              <a:t>NOTE: Witnessing does NOT include witnessing events through TV, movies, photos, or the internet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B.</a:t>
            </a:r>
            <a:r>
              <a:rPr lang="en-US" dirty="0" smtClean="0"/>
              <a:t> Presence of 1+ </a:t>
            </a:r>
            <a:r>
              <a:rPr lang="en-US" b="1" u="sng" dirty="0" smtClean="0"/>
              <a:t>Intrusive</a:t>
            </a:r>
            <a:r>
              <a:rPr lang="en-US" b="1" dirty="0" smtClean="0"/>
              <a:t> symptoms</a:t>
            </a:r>
          </a:p>
          <a:p>
            <a:pPr lvl="1"/>
            <a:r>
              <a:rPr lang="en-US" dirty="0" smtClean="0"/>
              <a:t>Distressing memories, distressing dreams, dissociative flashbacks, Intense distress at exposure to internal and external cues associated with event, and/or strong physiological reactions to reminders of the event</a:t>
            </a:r>
          </a:p>
          <a:p>
            <a:pPr lvl="1"/>
            <a:r>
              <a:rPr lang="en-US" b="1" i="1" dirty="0" smtClean="0"/>
              <a:t>NOTE: Play-reenactment and play-therapy are often helpful for helping children to process and reveal symptoms of PTSD</a:t>
            </a:r>
          </a:p>
          <a:p>
            <a:r>
              <a:rPr lang="en-US" b="1" dirty="0" smtClean="0"/>
              <a:t>C.</a:t>
            </a:r>
            <a:r>
              <a:rPr lang="en-US" dirty="0" smtClean="0"/>
              <a:t> </a:t>
            </a:r>
            <a:r>
              <a:rPr lang="en-US" b="1" u="sng" dirty="0" smtClean="0"/>
              <a:t>Avoidance</a:t>
            </a:r>
            <a:r>
              <a:rPr lang="en-US" dirty="0" smtClean="0"/>
              <a:t> of stimuli associated with event and/or </a:t>
            </a:r>
            <a:r>
              <a:rPr lang="en-US" b="1" u="sng" dirty="0" smtClean="0"/>
              <a:t>negative alterations </a:t>
            </a:r>
            <a:r>
              <a:rPr lang="en-US" dirty="0" smtClean="0"/>
              <a:t>in cognitions</a:t>
            </a:r>
          </a:p>
          <a:p>
            <a:pPr lvl="1"/>
            <a:r>
              <a:rPr lang="en-US" dirty="0" smtClean="0"/>
              <a:t>Avoiding memories, thoughts, and feelings associated with trauma</a:t>
            </a:r>
          </a:p>
          <a:p>
            <a:pPr lvl="1"/>
            <a:r>
              <a:rPr lang="en-US" dirty="0" smtClean="0"/>
              <a:t>Avoiding external reminders (people, places, and things)</a:t>
            </a:r>
          </a:p>
          <a:p>
            <a:pPr lvl="1"/>
            <a:r>
              <a:rPr lang="en-US" dirty="0" smtClean="0"/>
              <a:t>Persisting negative states (</a:t>
            </a:r>
            <a:r>
              <a:rPr lang="en-US" dirty="0"/>
              <a:t>fear, anger, guilt, shame, horror), </a:t>
            </a:r>
            <a:r>
              <a:rPr lang="en-US" dirty="0" smtClean="0"/>
              <a:t>disinterestedness, socially withdrawn, reduced expression of positive emotion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5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Trauma and Stressor-related disorders:</a:t>
            </a:r>
            <a:r>
              <a:rPr lang="en-US" sz="3600" b="1" dirty="0"/>
              <a:t> PTSD in </a:t>
            </a:r>
            <a:r>
              <a:rPr lang="en-US" sz="3600" b="1" dirty="0" smtClean="0"/>
              <a:t>children 6 years or younger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D.</a:t>
            </a:r>
            <a:r>
              <a:rPr lang="en-US" dirty="0" smtClean="0"/>
              <a:t> Altered </a:t>
            </a:r>
            <a:r>
              <a:rPr lang="en-US" b="1" dirty="0" smtClean="0"/>
              <a:t>arousal and reactivity </a:t>
            </a:r>
            <a:r>
              <a:rPr lang="en-US" dirty="0" smtClean="0"/>
              <a:t>(2+)</a:t>
            </a:r>
            <a:endParaRPr lang="en-US" b="1" dirty="0" smtClean="0"/>
          </a:p>
          <a:p>
            <a:pPr lvl="1"/>
            <a:r>
              <a:rPr lang="en-US" dirty="0" smtClean="0"/>
              <a:t>Angry outbursts, </a:t>
            </a:r>
            <a:r>
              <a:rPr lang="en-US" dirty="0" err="1" smtClean="0"/>
              <a:t>Hypervigilance</a:t>
            </a:r>
            <a:r>
              <a:rPr lang="en-US" dirty="0" smtClean="0"/>
              <a:t>, Big startle response, Poor concentration, Disturbed sleep</a:t>
            </a:r>
          </a:p>
          <a:p>
            <a:r>
              <a:rPr lang="en-US" b="1" dirty="0" smtClean="0"/>
              <a:t>F. Duration: </a:t>
            </a:r>
            <a:r>
              <a:rPr lang="en-US" dirty="0" smtClean="0"/>
              <a:t>Symptoms exceed 1 month</a:t>
            </a:r>
          </a:p>
          <a:p>
            <a:r>
              <a:rPr lang="en-US" b="1" dirty="0" smtClean="0"/>
              <a:t>G. Distress &amp; Impairment</a:t>
            </a:r>
            <a:endParaRPr lang="en-US" dirty="0" smtClean="0"/>
          </a:p>
          <a:p>
            <a:r>
              <a:rPr lang="en-US" b="1" dirty="0" smtClean="0"/>
              <a:t>H. Rule outs</a:t>
            </a:r>
            <a:r>
              <a:rPr lang="en-US" dirty="0" smtClean="0"/>
              <a:t>: Substances and medical conditions</a:t>
            </a:r>
          </a:p>
          <a:p>
            <a:r>
              <a:rPr lang="en-US" b="1" dirty="0" smtClean="0"/>
              <a:t>Specifiers: </a:t>
            </a:r>
          </a:p>
          <a:p>
            <a:pPr lvl="1"/>
            <a:r>
              <a:rPr lang="en-US" dirty="0" smtClean="0"/>
              <a:t>With Delayed expression</a:t>
            </a:r>
          </a:p>
          <a:p>
            <a:pPr lvl="1"/>
            <a:r>
              <a:rPr lang="en-US" dirty="0" smtClean="0"/>
              <a:t>With Dissociative symptoms</a:t>
            </a:r>
          </a:p>
          <a:p>
            <a:pPr lvl="2"/>
            <a:r>
              <a:rPr lang="en-US" b="1" dirty="0" smtClean="0"/>
              <a:t>Depersonalization</a:t>
            </a:r>
            <a:r>
              <a:rPr lang="en-US" dirty="0" smtClean="0"/>
              <a:t>: losing one’s self in the world; third party to life…</a:t>
            </a:r>
          </a:p>
          <a:p>
            <a:pPr lvl="2"/>
            <a:r>
              <a:rPr lang="en-US" b="1" dirty="0" err="1" smtClean="0"/>
              <a:t>Derealization</a:t>
            </a:r>
            <a:r>
              <a:rPr lang="en-US" b="1" dirty="0" smtClean="0"/>
              <a:t>: </a:t>
            </a:r>
            <a:r>
              <a:rPr lang="en-US" dirty="0" smtClean="0"/>
              <a:t>feeling like life is dream-like , distorted…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4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Trauma and Stressor-related </a:t>
            </a:r>
            <a:r>
              <a:rPr lang="en-US" sz="2800" b="1" u="sng" dirty="0" smtClean="0"/>
              <a:t>disorders (T/SDs)</a:t>
            </a:r>
            <a:br>
              <a:rPr lang="en-US" sz="2800" b="1" u="sng" dirty="0" smtClean="0"/>
            </a:br>
            <a:r>
              <a:rPr lang="en-US" sz="2400" b="1" dirty="0"/>
              <a:t>Common Comorbidities, Co-occurring disorders, and other problems</a:t>
            </a:r>
            <a:r>
              <a:rPr lang="en-US" sz="2400" b="1" dirty="0" smtClean="0"/>
              <a:t>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9211"/>
            <a:ext cx="8610600" cy="54822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Individuals </a:t>
            </a:r>
            <a:r>
              <a:rPr lang="en-US" dirty="0"/>
              <a:t>with </a:t>
            </a:r>
            <a:r>
              <a:rPr lang="en-US" dirty="0" smtClean="0"/>
              <a:t>T/SDs have a higher </a:t>
            </a:r>
            <a:r>
              <a:rPr lang="en-US" b="1" dirty="0" smtClean="0"/>
              <a:t>risk for suicide </a:t>
            </a:r>
            <a:r>
              <a:rPr lang="en-US" dirty="0" smtClean="0"/>
              <a:t>due to their exposure to trauma and the subsequent challenge of managing the symptoms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Individuals with PTSD are 80% more likely to have a </a:t>
            </a:r>
            <a:r>
              <a:rPr lang="en-US" b="1" dirty="0" smtClean="0"/>
              <a:t>co-occurring mental disorder</a:t>
            </a:r>
            <a:r>
              <a:rPr lang="en-US" dirty="0" smtClean="0"/>
              <a:t> than those without PTSD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Most commonly co-occurring disorders include Depressive disorders, Bipolar disorders, Anxiety disorders, and Substance Use disorders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48% of </a:t>
            </a:r>
            <a:r>
              <a:rPr lang="en-US" b="1" dirty="0" smtClean="0"/>
              <a:t>combat veterans </a:t>
            </a:r>
            <a:r>
              <a:rPr lang="en-US" dirty="0" smtClean="0"/>
              <a:t>with PTSD have co-occurring medical problems like </a:t>
            </a:r>
            <a:r>
              <a:rPr lang="en-US" b="1" dirty="0" smtClean="0"/>
              <a:t>Traumatic Brain Injuries (TBIs)</a:t>
            </a:r>
            <a:r>
              <a:rPr lang="en-US" dirty="0" smtClean="0"/>
              <a:t>. 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Children with PTSD show different </a:t>
            </a:r>
            <a:r>
              <a:rPr lang="en-US" dirty="0" err="1" smtClean="0"/>
              <a:t>comorbities</a:t>
            </a:r>
            <a:r>
              <a:rPr lang="en-US" dirty="0" smtClean="0"/>
              <a:t> with other mental disorders than adults with PTSD</a:t>
            </a:r>
          </a:p>
          <a:p>
            <a:pPr lvl="1">
              <a:buFont typeface="Wingdings" charset="2"/>
              <a:buChar char="§"/>
            </a:pPr>
            <a:r>
              <a:rPr lang="en-US" b="1" dirty="0" smtClean="0"/>
              <a:t>Children often have co-occurring </a:t>
            </a:r>
            <a:r>
              <a:rPr lang="en-US" b="1" i="1" dirty="0" smtClean="0"/>
              <a:t>Oppositional Defiant disorder </a:t>
            </a:r>
            <a:r>
              <a:rPr lang="en-US" b="1" dirty="0" smtClean="0"/>
              <a:t>and </a:t>
            </a:r>
            <a:r>
              <a:rPr lang="en-US" b="1" i="1" dirty="0" smtClean="0"/>
              <a:t>Separation Anxiety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Self-medication issues.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47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858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7191"/>
            <a:ext cx="7620000" cy="4793609"/>
          </a:xfrm>
        </p:spPr>
        <p:txBody>
          <a:bodyPr>
            <a:normAutofit/>
          </a:bodyPr>
          <a:lstStyle/>
          <a:p>
            <a:r>
              <a:rPr lang="en-US" b="1" dirty="0" smtClean="0"/>
              <a:t>Posttraumatic stress disorder and Acute Stress disorder: </a:t>
            </a:r>
            <a:r>
              <a:rPr lang="en-US" dirty="0" smtClean="0"/>
              <a:t>“Have you ever experienced a traumatic event that keeps haunting you in terrible memories, flashbacks, or nightmares?”</a:t>
            </a:r>
          </a:p>
          <a:p>
            <a:endParaRPr lang="en-US" dirty="0" smtClean="0"/>
          </a:p>
          <a:p>
            <a:r>
              <a:rPr lang="en-US" b="1" dirty="0" smtClean="0"/>
              <a:t>Adjustment disorder</a:t>
            </a:r>
            <a:r>
              <a:rPr lang="en-US" dirty="0" smtClean="0"/>
              <a:t>: “Are you having trouble dealing with the stresses in your life?”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629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b="1" u="sng" dirty="0" smtClean="0"/>
              <a:t>HIGHLIGHTS:</a:t>
            </a:r>
            <a:r>
              <a:rPr lang="en-US" sz="3000" b="1" u="sng" dirty="0"/>
              <a:t> </a:t>
            </a: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3200" b="1" u="sng" dirty="0" smtClean="0"/>
              <a:t>Somatic Symptom and Related disorders</a:t>
            </a:r>
            <a:endParaRPr lang="en-US" sz="30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62327" cy="4833809"/>
          </a:xfrm>
        </p:spPr>
        <p:txBody>
          <a:bodyPr>
            <a:normAutofit/>
          </a:bodyPr>
          <a:lstStyle/>
          <a:p>
            <a:r>
              <a:rPr lang="en-US" dirty="0" smtClean="0"/>
              <a:t>Some disorders were renamed and moved into different chapters</a:t>
            </a:r>
          </a:p>
          <a:p>
            <a:r>
              <a:rPr lang="en-US" dirty="0" smtClean="0"/>
              <a:t>Of particular importance to school counselors:</a:t>
            </a:r>
          </a:p>
          <a:p>
            <a:pPr lvl="1"/>
            <a:r>
              <a:rPr lang="en-US" i="1" dirty="0" smtClean="0"/>
              <a:t>Conversion </a:t>
            </a:r>
            <a:r>
              <a:rPr lang="en-US" i="1" dirty="0"/>
              <a:t>disorder </a:t>
            </a:r>
            <a:r>
              <a:rPr lang="en-US" dirty="0" smtClean="0"/>
              <a:t>was renamed </a:t>
            </a:r>
            <a:r>
              <a:rPr lang="en-US" i="1" dirty="0" smtClean="0"/>
              <a:t>Functional </a:t>
            </a:r>
            <a:r>
              <a:rPr lang="en-US" i="1" dirty="0"/>
              <a:t>Neurological </a:t>
            </a:r>
            <a:r>
              <a:rPr lang="en-US" i="1" dirty="0" smtClean="0"/>
              <a:t>disorder </a:t>
            </a:r>
            <a:r>
              <a:rPr lang="en-US" dirty="0" smtClean="0"/>
              <a:t>and has updated diagnostic criteria that reflect the importance of a neurological examination *(mass hysteria)</a:t>
            </a:r>
            <a:endParaRPr lang="en-US" i="1" dirty="0"/>
          </a:p>
          <a:p>
            <a:pPr lvl="1"/>
            <a:r>
              <a:rPr lang="en-US" i="1" dirty="0" smtClean="0"/>
              <a:t>Factitious </a:t>
            </a:r>
            <a:r>
              <a:rPr lang="en-US" i="1" dirty="0"/>
              <a:t>disorder by Proxy </a:t>
            </a:r>
            <a:r>
              <a:rPr lang="en-US" dirty="0" smtClean="0"/>
              <a:t>(aka Munchausen’s Syndrome) was </a:t>
            </a:r>
            <a:r>
              <a:rPr lang="en-US" dirty="0"/>
              <a:t>renamed </a:t>
            </a:r>
            <a:r>
              <a:rPr lang="en-US" i="1" dirty="0" smtClean="0"/>
              <a:t>Factitious </a:t>
            </a:r>
            <a:r>
              <a:rPr lang="en-US" i="1" dirty="0"/>
              <a:t>disorder imposed on another</a:t>
            </a:r>
          </a:p>
          <a:p>
            <a:endParaRPr lang="en-US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01832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dirty="0" smtClean="0">
                <a:latin typeface="Arial" charset="0"/>
                <a:ea typeface="ＭＳ Ｐゴシック" charset="0"/>
                <a:cs typeface="ＭＳ Ｐゴシック" charset="0"/>
              </a:rPr>
              <a:t>Cultural considerations in DSM-5</a:t>
            </a:r>
            <a:endParaRPr lang="en-US" b="1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869" y="1231516"/>
            <a:ext cx="8617289" cy="521399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Cultural syndrome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Symptoms (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Sx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 found in a particular cultural group, community, or context</a:t>
            </a:r>
          </a:p>
          <a:p>
            <a:pPr lvl="2"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Sx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may or may not be recognized as an illness (e.g.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Dhat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Cultural idiom of distress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suffering of individuals within a cultural group and how they experience, communicate and share distress (stoicism/shame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help-seeking)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Cultural explanation or perceived cause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Consider folk healers, shamans, religion, etc.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6961"/>
      </p:ext>
    </p:extLst>
  </p:cSld>
  <p:clrMapOvr>
    <a:masterClrMapping/>
  </p:clrMapOvr>
  <p:transition xmlns:p14="http://schemas.microsoft.com/office/powerpoint/2010/main" spd="med">
    <p:blinds dir="vert"/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574820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sz="2800" b="1" u="sng" dirty="0"/>
              <a:t>Somatic Symptom and Related Disorders</a:t>
            </a:r>
            <a:r>
              <a:rPr lang="en-US" sz="2800" b="1" u="sng" dirty="0" smtClean="0"/>
              <a:t>:</a:t>
            </a:r>
            <a:br>
              <a:rPr lang="en-US" sz="2800" b="1" u="sng" dirty="0" smtClean="0"/>
            </a:br>
            <a:r>
              <a:rPr lang="en-US" sz="2400" b="1" dirty="0"/>
              <a:t>Common Comorbidities, Co-occurring disorders, and other problems</a:t>
            </a:r>
            <a:r>
              <a:rPr lang="en-US" sz="2400" b="1" dirty="0" smtClean="0"/>
              <a:t>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3928"/>
            <a:ext cx="8610600" cy="5137546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800" i="1" dirty="0" smtClean="0"/>
              <a:t>Somatic Symptom disorders </a:t>
            </a:r>
            <a:r>
              <a:rPr lang="en-US" sz="2800" dirty="0" smtClean="0"/>
              <a:t>usually have high rates of comorbidity with </a:t>
            </a:r>
            <a:r>
              <a:rPr lang="en-US" sz="2800" b="1" dirty="0" smtClean="0"/>
              <a:t>medical disorders</a:t>
            </a:r>
          </a:p>
          <a:p>
            <a:pPr>
              <a:buFont typeface="Wingdings" charset="2"/>
              <a:buChar char="§"/>
            </a:pPr>
            <a:r>
              <a:rPr lang="en-US" sz="2800" i="1" dirty="0" smtClean="0"/>
              <a:t>Somatic </a:t>
            </a:r>
            <a:r>
              <a:rPr lang="en-US" sz="2800" i="1" dirty="0"/>
              <a:t>Symptom disorders </a:t>
            </a:r>
            <a:r>
              <a:rPr lang="en-US" sz="2800" dirty="0" smtClean="0"/>
              <a:t>most typically co-occur with </a:t>
            </a:r>
            <a:r>
              <a:rPr lang="en-US" sz="2800" b="1" i="1" dirty="0" smtClean="0"/>
              <a:t>anxiety</a:t>
            </a:r>
            <a:r>
              <a:rPr lang="en-US" sz="2800" b="1" dirty="0" smtClean="0"/>
              <a:t> and </a:t>
            </a:r>
            <a:r>
              <a:rPr lang="en-US" sz="2800" b="1" i="1" dirty="0" smtClean="0"/>
              <a:t>depressive</a:t>
            </a:r>
            <a:r>
              <a:rPr lang="en-US" sz="2800" b="1" dirty="0" smtClean="0"/>
              <a:t> </a:t>
            </a:r>
            <a:r>
              <a:rPr lang="en-US" sz="2800" dirty="0" smtClean="0"/>
              <a:t>disorders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Because the conceptual formulation of this diagnostic category is new, there is a dearth of specific data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Many children experience psychiatric pain physically (i.e. somatically)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Beware of culture; some cultures are more likely to experience psychiatric pain physically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50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74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/>
              <a:t>HIGHLIGHTS: </a:t>
            </a:r>
            <a:br>
              <a:rPr lang="en-US" sz="3200" b="1" u="sng" dirty="0"/>
            </a:br>
            <a:r>
              <a:rPr lang="en-US" sz="3200" b="1" u="sng" dirty="0" smtClean="0"/>
              <a:t>Feeding </a:t>
            </a:r>
            <a:r>
              <a:rPr lang="en-US" sz="3200" b="1" u="sng" dirty="0"/>
              <a:t>and Eating Disorders</a:t>
            </a:r>
            <a:endParaRPr lang="en-US" sz="3200" dirty="0">
              <a:latin typeface="+mn-lt"/>
            </a:endParaRPr>
          </a:p>
        </p:txBody>
      </p:sp>
      <p:sp>
        <p:nvSpPr>
          <p:cNvPr id="183298" name="Content Placeholder 2"/>
          <p:cNvSpPr>
            <a:spLocks noGrp="1"/>
          </p:cNvSpPr>
          <p:nvPr>
            <p:ph idx="1"/>
          </p:nvPr>
        </p:nvSpPr>
        <p:spPr>
          <a:xfrm>
            <a:off x="457200" y="1574278"/>
            <a:ext cx="8153400" cy="50270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Pica was removed from DSM-IV’s </a:t>
            </a:r>
            <a:r>
              <a:rPr lang="en-US" i="1" dirty="0" smtClean="0"/>
              <a:t>Disorders Usually First Diagnosed in Infancy, Childhood, or </a:t>
            </a:r>
            <a:r>
              <a:rPr lang="en-US" i="1" dirty="0" err="1" smtClean="0"/>
              <a:t>Adol</a:t>
            </a:r>
            <a:r>
              <a:rPr lang="en-US" i="1" dirty="0" smtClean="0"/>
              <a:t>. </a:t>
            </a:r>
            <a:r>
              <a:rPr lang="en-US" dirty="0" smtClean="0"/>
              <a:t>and moved to the </a:t>
            </a:r>
            <a:r>
              <a:rPr lang="en-US" i="1" dirty="0" smtClean="0"/>
              <a:t>Feeding and Eating disorders </a:t>
            </a:r>
            <a:r>
              <a:rPr lang="en-US" dirty="0" smtClean="0"/>
              <a:t>chapter of DSM-5 </a:t>
            </a:r>
          </a:p>
          <a:p>
            <a:r>
              <a:rPr lang="en-US" i="1" dirty="0"/>
              <a:t>Feeding Disorder of Infancy or Early Childhood </a:t>
            </a:r>
            <a:r>
              <a:rPr lang="en-US" dirty="0"/>
              <a:t>was </a:t>
            </a:r>
            <a:r>
              <a:rPr lang="en-US" dirty="0" smtClean="0"/>
              <a:t>renamed </a:t>
            </a:r>
            <a:r>
              <a:rPr lang="en-US" i="1" dirty="0"/>
              <a:t>Avoidant/Restrictive Food Intake Disorder </a:t>
            </a:r>
            <a:endParaRPr lang="en-US" i="1" dirty="0" smtClean="0"/>
          </a:p>
          <a:p>
            <a:pPr lvl="1"/>
            <a:r>
              <a:rPr lang="en-US" dirty="0" smtClean="0"/>
              <a:t>It was also removed </a:t>
            </a:r>
            <a:r>
              <a:rPr lang="en-US" dirty="0"/>
              <a:t>from DSM-IV’s </a:t>
            </a:r>
            <a:r>
              <a:rPr lang="en-US" i="1" dirty="0"/>
              <a:t>Disorders Usually First Diagnosed in Infancy, Childhood, or </a:t>
            </a:r>
            <a:r>
              <a:rPr lang="en-US" i="1" dirty="0" smtClean="0"/>
              <a:t>Adolescence </a:t>
            </a:r>
            <a:r>
              <a:rPr lang="en-US" dirty="0" smtClean="0"/>
              <a:t>moved to </a:t>
            </a:r>
            <a:r>
              <a:rPr lang="en-US" dirty="0"/>
              <a:t>the </a:t>
            </a:r>
            <a:r>
              <a:rPr lang="en-US" i="1" dirty="0"/>
              <a:t>Feeding and Eating disorders </a:t>
            </a:r>
            <a:r>
              <a:rPr lang="en-US" dirty="0"/>
              <a:t>chapter of DSM-</a:t>
            </a:r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Its diagnostic criteria were updated too</a:t>
            </a:r>
            <a:endParaRPr lang="en-US" i="1" dirty="0"/>
          </a:p>
          <a:p>
            <a:r>
              <a:rPr lang="en-US" i="1" dirty="0" smtClean="0"/>
              <a:t>Binge </a:t>
            </a:r>
            <a:r>
              <a:rPr lang="en-US" i="1" dirty="0"/>
              <a:t>Eating </a:t>
            </a:r>
            <a:r>
              <a:rPr lang="en-US" i="1" dirty="0" smtClean="0"/>
              <a:t>Disorder </a:t>
            </a:r>
            <a:r>
              <a:rPr lang="en-US" dirty="0" smtClean="0"/>
              <a:t>was moved from DSM-IV’s </a:t>
            </a:r>
            <a:r>
              <a:rPr lang="en-US" i="1" dirty="0" smtClean="0"/>
              <a:t>Criteria Sets and Axes Provided for Further Study </a:t>
            </a:r>
            <a:r>
              <a:rPr lang="en-US" dirty="0" smtClean="0"/>
              <a:t>to DSM-5’s </a:t>
            </a:r>
            <a:r>
              <a:rPr lang="en-US" i="1" dirty="0" smtClean="0"/>
              <a:t>Feeding and Eating disorders</a:t>
            </a:r>
            <a:r>
              <a:rPr lang="en-US" dirty="0" smtClean="0"/>
              <a:t> chapter, making it an officially recognized diagnosis</a:t>
            </a:r>
            <a:r>
              <a:rPr lang="en-US" i="1" dirty="0" smtClean="0"/>
              <a:t> </a:t>
            </a:r>
            <a:endParaRPr lang="en-US" dirty="0">
              <a:latin typeface="Calisto MT" charset="0"/>
            </a:endParaRPr>
          </a:p>
          <a:p>
            <a:endParaRPr lang="en-US" dirty="0">
              <a:latin typeface="Calisto MT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/>
              <a:t>HIGHLIGHTS: </a:t>
            </a:r>
            <a:br>
              <a:rPr lang="en-US" sz="3200" b="1" u="sng" dirty="0"/>
            </a:br>
            <a:r>
              <a:rPr lang="en-US" sz="3200" b="1" u="sng" dirty="0"/>
              <a:t>Feeding and Eating Disorders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i="1" dirty="0" smtClean="0"/>
              <a:t>Anorexia Nervosa</a:t>
            </a:r>
            <a:r>
              <a:rPr lang="en-US" dirty="0" smtClean="0"/>
              <a:t>, the </a:t>
            </a:r>
            <a:r>
              <a:rPr lang="en-US" dirty="0"/>
              <a:t>requirement for amenorrhea has been </a:t>
            </a:r>
            <a:r>
              <a:rPr lang="en-US" dirty="0" smtClean="0"/>
              <a:t>eliminated to accommodate women on birth control medications, non-menstruating girls, and males. </a:t>
            </a:r>
          </a:p>
          <a:p>
            <a:r>
              <a:rPr lang="en-US" dirty="0"/>
              <a:t>The </a:t>
            </a:r>
            <a:r>
              <a:rPr lang="en-US" dirty="0" smtClean="0"/>
              <a:t>diagnostic criteria </a:t>
            </a:r>
            <a:r>
              <a:rPr lang="en-US" dirty="0"/>
              <a:t>for </a:t>
            </a:r>
            <a:r>
              <a:rPr lang="en-US" i="1" dirty="0" smtClean="0"/>
              <a:t>Bulimia Nervosa </a:t>
            </a:r>
            <a:r>
              <a:rPr lang="en-US" dirty="0" smtClean="0"/>
              <a:t>were revised</a:t>
            </a:r>
          </a:p>
          <a:p>
            <a:pPr lvl="1"/>
            <a:r>
              <a:rPr lang="en-US" dirty="0" smtClean="0"/>
              <a:t>The frequency of binge eating and compensatory behaviors was lowered from twice per week to once per week.</a:t>
            </a:r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criteria </a:t>
            </a:r>
            <a:r>
              <a:rPr lang="en-US" dirty="0"/>
              <a:t>for </a:t>
            </a:r>
            <a:r>
              <a:rPr lang="en-US" i="1" dirty="0" smtClean="0"/>
              <a:t>Pica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Rumination </a:t>
            </a:r>
            <a:r>
              <a:rPr lang="en-US" i="1" dirty="0"/>
              <a:t>disorder </a:t>
            </a:r>
            <a:r>
              <a:rPr lang="en-US" dirty="0" smtClean="0"/>
              <a:t>were revised </a:t>
            </a:r>
          </a:p>
          <a:p>
            <a:pPr lvl="1"/>
            <a:r>
              <a:rPr lang="en-US" dirty="0" smtClean="0"/>
              <a:t>either diagnosis can be made for </a:t>
            </a:r>
            <a:r>
              <a:rPr lang="en-US" dirty="0"/>
              <a:t>individuals of any </a:t>
            </a:r>
            <a:r>
              <a:rPr lang="en-US" dirty="0" smtClean="0"/>
              <a:t>age  </a:t>
            </a:r>
          </a:p>
          <a:p>
            <a:r>
              <a:rPr lang="en-US" b="1" dirty="0" smtClean="0"/>
              <a:t>Obesity </a:t>
            </a:r>
            <a:r>
              <a:rPr lang="en-US" dirty="0" smtClean="0"/>
              <a:t>is not listed as a mental disorder in DSM-5 nor as a subject for further evaluation in Section III, but it does have a V-code.  *controversial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429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List </a:t>
            </a:r>
            <a:r>
              <a:rPr lang="en-US" b="1" u="sng" dirty="0"/>
              <a:t>of </a:t>
            </a:r>
            <a:r>
              <a:rPr lang="en-US" b="1" u="sng" dirty="0" smtClean="0"/>
              <a:t>Feeding </a:t>
            </a:r>
            <a:r>
              <a:rPr lang="en-US" b="1" u="sng" dirty="0"/>
              <a:t>and Eating </a:t>
            </a:r>
            <a:r>
              <a:rPr lang="en-US" b="1" u="sng" dirty="0" smtClean="0"/>
              <a:t>Disorders: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Pica </a:t>
            </a:r>
          </a:p>
          <a:p>
            <a:pPr lvl="1"/>
            <a:r>
              <a:rPr lang="en-US" dirty="0" smtClean="0"/>
              <a:t>eating non-nutritive, non-food substances</a:t>
            </a:r>
          </a:p>
          <a:p>
            <a:r>
              <a:rPr lang="en-US" b="1" dirty="0" smtClean="0"/>
              <a:t>Rumination disorder </a:t>
            </a:r>
          </a:p>
          <a:p>
            <a:pPr lvl="1"/>
            <a:r>
              <a:rPr lang="en-US" dirty="0" smtClean="0"/>
              <a:t>eating and regurgitating food</a:t>
            </a:r>
          </a:p>
          <a:p>
            <a:r>
              <a:rPr lang="en-US" b="1" dirty="0" smtClean="0"/>
              <a:t>Avoidant/Restrictive Food Intake disorder </a:t>
            </a:r>
          </a:p>
          <a:p>
            <a:pPr lvl="1"/>
            <a:r>
              <a:rPr lang="en-US" dirty="0" smtClean="0"/>
              <a:t>disturbed desire to eat (unrelated to weight)</a:t>
            </a:r>
          </a:p>
          <a:p>
            <a:r>
              <a:rPr lang="en-US" b="1" dirty="0" smtClean="0"/>
              <a:t>Anorexia Nervosa</a:t>
            </a:r>
          </a:p>
          <a:p>
            <a:pPr lvl="1"/>
            <a:r>
              <a:rPr lang="en-US" dirty="0" smtClean="0"/>
              <a:t>Fear of gaining and maintaining body weight</a:t>
            </a:r>
          </a:p>
          <a:p>
            <a:r>
              <a:rPr lang="en-US" b="1" dirty="0" smtClean="0"/>
              <a:t>Bulimia Nervosa</a:t>
            </a:r>
          </a:p>
          <a:p>
            <a:pPr lvl="1"/>
            <a:r>
              <a:rPr lang="en-US" dirty="0" smtClean="0"/>
              <a:t>Recurrent binge eating episodes </a:t>
            </a:r>
            <a:r>
              <a:rPr lang="en-US" u="sng" dirty="0" smtClean="0"/>
              <a:t>and</a:t>
            </a:r>
            <a:r>
              <a:rPr lang="en-US" dirty="0" smtClean="0"/>
              <a:t> compensatory behaviors</a:t>
            </a:r>
          </a:p>
          <a:p>
            <a:r>
              <a:rPr lang="en-US" b="1" dirty="0" smtClean="0"/>
              <a:t>Binge-Eating disorder (new)</a:t>
            </a:r>
          </a:p>
          <a:p>
            <a:pPr lvl="1"/>
            <a:r>
              <a:rPr lang="en-US" dirty="0"/>
              <a:t>Recurrent binge eating episodes </a:t>
            </a:r>
            <a:r>
              <a:rPr lang="en-US" dirty="0" smtClean="0"/>
              <a:t>with </a:t>
            </a:r>
            <a:r>
              <a:rPr lang="en-US" u="sng" dirty="0" smtClean="0"/>
              <a:t>no</a:t>
            </a:r>
            <a:r>
              <a:rPr lang="en-US" dirty="0" smtClean="0"/>
              <a:t> compensatory </a:t>
            </a:r>
            <a:r>
              <a:rPr lang="en-US" dirty="0" err="1" smtClean="0"/>
              <a:t>behs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Other Un/Specified Feeding or Eating disorder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53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7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5041" y="1297183"/>
            <a:ext cx="7722159" cy="5284312"/>
          </a:xfrm>
        </p:spPr>
        <p:txBody>
          <a:bodyPr/>
          <a:lstStyle/>
          <a:p>
            <a:r>
              <a:rPr lang="en-US" b="1" dirty="0" smtClean="0"/>
              <a:t>Pica</a:t>
            </a:r>
            <a:r>
              <a:rPr lang="en-US" dirty="0" smtClean="0"/>
              <a:t>: “Does your child eat strange things like paint or dirt?”</a:t>
            </a:r>
          </a:p>
          <a:p>
            <a:r>
              <a:rPr lang="en-US" b="1" dirty="0" smtClean="0"/>
              <a:t>Rumination disorder</a:t>
            </a:r>
            <a:r>
              <a:rPr lang="en-US" dirty="0" smtClean="0"/>
              <a:t>: “Does your child have trouble swallowing food in the usual way?”</a:t>
            </a:r>
          </a:p>
          <a:p>
            <a:r>
              <a:rPr lang="en-US" b="1" dirty="0" smtClean="0"/>
              <a:t>Anorexia Nervosa</a:t>
            </a:r>
            <a:r>
              <a:rPr lang="en-US" dirty="0" smtClean="0"/>
              <a:t>: “Do you feel fat, even though other people think you are way too thin?”</a:t>
            </a:r>
          </a:p>
          <a:p>
            <a:r>
              <a:rPr lang="en-US" b="1" dirty="0" smtClean="0"/>
              <a:t>Binge Eating disorder: </a:t>
            </a:r>
            <a:r>
              <a:rPr lang="en-US" dirty="0"/>
              <a:t>“Do you often lose control and find yourself consuming a very large amount of food in a very short period of </a:t>
            </a:r>
            <a:r>
              <a:rPr lang="en-US" dirty="0" smtClean="0"/>
              <a:t>time?” </a:t>
            </a:r>
            <a:endParaRPr lang="en-US" b="1" dirty="0" smtClean="0"/>
          </a:p>
          <a:p>
            <a:r>
              <a:rPr lang="en-US" b="1" dirty="0" smtClean="0"/>
              <a:t>Bulimia Nervosa</a:t>
            </a:r>
            <a:r>
              <a:rPr lang="en-US" dirty="0" smtClean="0"/>
              <a:t>: “Do you often lose control and find yourself consuming a very large amount of food in a very short period of time, and then eliminating the recently ingested food through purging, laxatives, diuretics, enemas, or exercise?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966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Feeding and Eating disorders :</a:t>
            </a:r>
            <a:br>
              <a:rPr lang="en-US" sz="2800" b="1" u="sng" dirty="0" smtClean="0"/>
            </a:br>
            <a:r>
              <a:rPr lang="en-US" sz="2400" b="1" dirty="0"/>
              <a:t>Common Comorbidities, Co-occurring disorders, and other problems</a:t>
            </a:r>
            <a:r>
              <a:rPr lang="en-US" sz="2400" b="1" dirty="0" smtClean="0"/>
              <a:t>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9211"/>
            <a:ext cx="8610600" cy="54822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Individuals </a:t>
            </a:r>
            <a:r>
              <a:rPr lang="en-US" dirty="0"/>
              <a:t>with </a:t>
            </a:r>
            <a:r>
              <a:rPr lang="en-US" i="1" dirty="0" smtClean="0"/>
              <a:t>Anorexia</a:t>
            </a:r>
            <a:r>
              <a:rPr lang="en-US" dirty="0" smtClean="0"/>
              <a:t> and </a:t>
            </a:r>
            <a:r>
              <a:rPr lang="en-US" i="1" dirty="0" smtClean="0"/>
              <a:t>Bulimia</a:t>
            </a:r>
            <a:r>
              <a:rPr lang="en-US" dirty="0" smtClean="0"/>
              <a:t> have an elevated risk for </a:t>
            </a:r>
            <a:r>
              <a:rPr lang="en-US" b="1" dirty="0" smtClean="0"/>
              <a:t>suicide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Individuals with </a:t>
            </a:r>
            <a:r>
              <a:rPr lang="en-US" i="1" dirty="0"/>
              <a:t>Anorexia</a:t>
            </a:r>
            <a:r>
              <a:rPr lang="en-US" dirty="0"/>
              <a:t> and </a:t>
            </a:r>
            <a:r>
              <a:rPr lang="en-US" i="1" dirty="0"/>
              <a:t>Bulimia</a:t>
            </a:r>
            <a:r>
              <a:rPr lang="en-US" dirty="0"/>
              <a:t> </a:t>
            </a:r>
            <a:r>
              <a:rPr lang="en-US" dirty="0" smtClean="0"/>
              <a:t>most typically have the following co-occurring disorders</a:t>
            </a:r>
          </a:p>
          <a:p>
            <a:pPr lvl="1">
              <a:buFont typeface="Wingdings" charset="2"/>
              <a:buChar char="§"/>
            </a:pPr>
            <a:r>
              <a:rPr lang="en-US" i="1" dirty="0"/>
              <a:t>Anxiety</a:t>
            </a:r>
            <a:r>
              <a:rPr lang="en-US" dirty="0"/>
              <a:t> </a:t>
            </a:r>
            <a:r>
              <a:rPr lang="en-US" dirty="0" smtClean="0"/>
              <a:t>disorders</a:t>
            </a:r>
          </a:p>
          <a:p>
            <a:pPr lvl="1">
              <a:buFont typeface="Wingdings" charset="2"/>
              <a:buChar char="§"/>
            </a:pPr>
            <a:r>
              <a:rPr lang="en-US" i="1" dirty="0" smtClean="0"/>
              <a:t>OCD-related </a:t>
            </a:r>
            <a:r>
              <a:rPr lang="en-US" dirty="0" smtClean="0"/>
              <a:t>disorders</a:t>
            </a:r>
          </a:p>
          <a:p>
            <a:pPr lvl="1">
              <a:buFont typeface="Wingdings" charset="2"/>
              <a:buChar char="§"/>
            </a:pPr>
            <a:r>
              <a:rPr lang="en-US" i="1" dirty="0" smtClean="0"/>
              <a:t>Substance</a:t>
            </a:r>
            <a:r>
              <a:rPr lang="en-US" dirty="0" smtClean="0"/>
              <a:t> </a:t>
            </a:r>
            <a:r>
              <a:rPr lang="en-US" i="1" dirty="0" smtClean="0"/>
              <a:t>Use</a:t>
            </a:r>
            <a:r>
              <a:rPr lang="en-US" dirty="0" smtClean="0"/>
              <a:t> disorders</a:t>
            </a:r>
          </a:p>
          <a:p>
            <a:pPr lvl="1">
              <a:buFont typeface="Wingdings" charset="2"/>
              <a:buChar char="§"/>
            </a:pPr>
            <a:r>
              <a:rPr lang="en-US" i="1" dirty="0"/>
              <a:t>Depressive</a:t>
            </a:r>
            <a:r>
              <a:rPr lang="en-US" dirty="0"/>
              <a:t> </a:t>
            </a:r>
            <a:r>
              <a:rPr lang="en-US" dirty="0" smtClean="0"/>
              <a:t>disorders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As with most mental disorders, individuals </a:t>
            </a:r>
            <a:r>
              <a:rPr lang="en-US" dirty="0"/>
              <a:t>with </a:t>
            </a:r>
            <a:r>
              <a:rPr lang="en-US" i="1" dirty="0" smtClean="0"/>
              <a:t>Anorexia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Bulimia</a:t>
            </a:r>
            <a:r>
              <a:rPr lang="en-US" dirty="0"/>
              <a:t> </a:t>
            </a:r>
            <a:r>
              <a:rPr lang="en-US" dirty="0" smtClean="0"/>
              <a:t> often </a:t>
            </a:r>
            <a:r>
              <a:rPr lang="en-US" b="1" dirty="0"/>
              <a:t>self-medicate </a:t>
            </a:r>
            <a:r>
              <a:rPr lang="en-US" dirty="0"/>
              <a:t>with alcohol or other </a:t>
            </a:r>
            <a:r>
              <a:rPr lang="en-US" dirty="0" smtClean="0"/>
              <a:t>drugs.  A thorough assessment is recommended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55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74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HIGHLIGHTS</a:t>
            </a:r>
            <a:br>
              <a:rPr lang="en-US" sz="3200" b="1" u="sng" dirty="0" smtClean="0"/>
            </a:br>
            <a:r>
              <a:rPr lang="en-US" sz="3200" b="1" dirty="0" smtClean="0"/>
              <a:t>Gender Dysphoria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199"/>
            <a:ext cx="8153400" cy="502689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DSM-IV </a:t>
            </a:r>
            <a:r>
              <a:rPr lang="en-US" dirty="0" smtClean="0"/>
              <a:t>diagnosis, </a:t>
            </a:r>
            <a:r>
              <a:rPr lang="en-US" i="1" dirty="0"/>
              <a:t>Gender Identity </a:t>
            </a:r>
            <a:r>
              <a:rPr lang="en-US" i="1" dirty="0" smtClean="0"/>
              <a:t>Disorder, </a:t>
            </a:r>
            <a:r>
              <a:rPr lang="en-US" dirty="0"/>
              <a:t>was renamed </a:t>
            </a:r>
            <a:r>
              <a:rPr lang="en-US" i="1" dirty="0" smtClean="0"/>
              <a:t>Gender Dysphoria </a:t>
            </a:r>
            <a:r>
              <a:rPr lang="en-US" dirty="0" smtClean="0"/>
              <a:t>with age-specific subtypes and criteria in </a:t>
            </a:r>
            <a:r>
              <a:rPr lang="en-US" dirty="0"/>
              <a:t>DSM-</a:t>
            </a:r>
            <a:r>
              <a:rPr lang="en-US" dirty="0" smtClean="0"/>
              <a:t>5</a:t>
            </a:r>
          </a:p>
          <a:p>
            <a:pPr lvl="1"/>
            <a:r>
              <a:rPr lang="en-US" dirty="0" smtClean="0"/>
              <a:t>1. </a:t>
            </a:r>
            <a:r>
              <a:rPr lang="en-US" i="1" dirty="0" smtClean="0"/>
              <a:t>Gender </a:t>
            </a:r>
            <a:r>
              <a:rPr lang="en-US" i="1" dirty="0"/>
              <a:t>Identity </a:t>
            </a:r>
            <a:r>
              <a:rPr lang="en-US" i="1" dirty="0" smtClean="0"/>
              <a:t>Disorder in Children</a:t>
            </a:r>
          </a:p>
          <a:p>
            <a:pPr lvl="1"/>
            <a:r>
              <a:rPr lang="en-US" dirty="0" smtClean="0"/>
              <a:t>2. </a:t>
            </a:r>
            <a:r>
              <a:rPr lang="en-US" i="1" dirty="0" smtClean="0"/>
              <a:t>Gender </a:t>
            </a:r>
            <a:r>
              <a:rPr lang="en-US" i="1" dirty="0"/>
              <a:t>Identity </a:t>
            </a:r>
            <a:r>
              <a:rPr lang="en-US" i="1" dirty="0" smtClean="0"/>
              <a:t>Disorder in Adolescents and Adults</a:t>
            </a:r>
          </a:p>
          <a:p>
            <a:r>
              <a:rPr lang="en-US" i="1" dirty="0" smtClean="0"/>
              <a:t>Gender </a:t>
            </a:r>
            <a:r>
              <a:rPr lang="en-US" i="1" dirty="0" err="1" smtClean="0"/>
              <a:t>Dysphoria</a:t>
            </a:r>
            <a:r>
              <a:rPr lang="en-US" i="1" dirty="0" smtClean="0"/>
              <a:t> </a:t>
            </a:r>
            <a:r>
              <a:rPr lang="en-US" dirty="0" smtClean="0"/>
              <a:t>has its own chapter in DSM-5</a:t>
            </a:r>
            <a:endParaRPr lang="en-US" i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056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HIGHLIGHTS</a:t>
            </a:r>
            <a:br>
              <a:rPr lang="en-US" sz="3200" b="1" u="sng" dirty="0" smtClean="0"/>
            </a:br>
            <a:r>
              <a:rPr lang="en-US" sz="3200" b="1" dirty="0" smtClean="0"/>
              <a:t>Gender Dysphoria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199"/>
            <a:ext cx="8153400" cy="502689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Basic </a:t>
            </a:r>
            <a:r>
              <a:rPr lang="en-US" dirty="0"/>
              <a:t>diagnostic criteria remain </a:t>
            </a:r>
            <a:r>
              <a:rPr lang="en-US" dirty="0" smtClean="0"/>
              <a:t>largely unchanged for </a:t>
            </a:r>
            <a:r>
              <a:rPr lang="en-US" i="1" dirty="0" smtClean="0"/>
              <a:t>Gender Dysphoria </a:t>
            </a:r>
            <a:r>
              <a:rPr lang="en-US" dirty="0" smtClean="0"/>
              <a:t>with some key exceptions</a:t>
            </a:r>
          </a:p>
          <a:p>
            <a:pPr lvl="1"/>
            <a:r>
              <a:rPr lang="en-US" i="1" dirty="0" smtClean="0"/>
              <a:t>For Adolescent/Adult Gender Dysphoria, </a:t>
            </a:r>
            <a:r>
              <a:rPr lang="en-US" dirty="0" smtClean="0"/>
              <a:t>Criterion A and B from DSM-IV are merged; </a:t>
            </a:r>
            <a:endParaRPr lang="en-US" i="1" dirty="0"/>
          </a:p>
          <a:p>
            <a:pPr lvl="2"/>
            <a:r>
              <a:rPr lang="en-US" dirty="0" smtClean="0"/>
              <a:t>Note: Criteria for </a:t>
            </a:r>
            <a:r>
              <a:rPr lang="en-US" i="1" dirty="0" smtClean="0"/>
              <a:t>Gender Dysphoria in Children </a:t>
            </a:r>
            <a:r>
              <a:rPr lang="en-US" dirty="0" smtClean="0"/>
              <a:t>are largely similar to the criteria for </a:t>
            </a:r>
            <a:r>
              <a:rPr lang="en-US" i="1" dirty="0" smtClean="0"/>
              <a:t>Adolescent/Adult Gender Dysphoria</a:t>
            </a:r>
          </a:p>
          <a:p>
            <a:pPr lvl="1"/>
            <a:r>
              <a:rPr lang="en-US" dirty="0" smtClean="0"/>
              <a:t>The term “gender” is now used in lieu of the term “sex” in the diagnostic criteria</a:t>
            </a:r>
          </a:p>
          <a:p>
            <a:pPr lvl="1"/>
            <a:r>
              <a:rPr lang="en-US" dirty="0" smtClean="0"/>
              <a:t>The diagnostic criteria for </a:t>
            </a:r>
            <a:r>
              <a:rPr lang="en-US" i="1" dirty="0"/>
              <a:t>Gender Dysphoria in Children </a:t>
            </a:r>
            <a:r>
              <a:rPr lang="en-US" dirty="0" smtClean="0"/>
              <a:t> are more restrictive and conservative in DSM-5</a:t>
            </a:r>
          </a:p>
          <a:p>
            <a:pPr lvl="2"/>
            <a:r>
              <a:rPr lang="en-US" dirty="0" smtClean="0"/>
              <a:t>Children requires </a:t>
            </a:r>
            <a:r>
              <a:rPr lang="en-US" u="sng" dirty="0" smtClean="0"/>
              <a:t>6</a:t>
            </a:r>
            <a:r>
              <a:rPr lang="en-US" dirty="0" smtClean="0"/>
              <a:t> items in criterion A</a:t>
            </a:r>
          </a:p>
          <a:p>
            <a:pPr lvl="2"/>
            <a:r>
              <a:rPr lang="en-US" dirty="0" smtClean="0"/>
              <a:t>Adults require only </a:t>
            </a:r>
            <a:r>
              <a:rPr lang="en-US" u="sng" dirty="0" smtClean="0"/>
              <a:t>2</a:t>
            </a:r>
            <a:r>
              <a:rPr lang="en-US" dirty="0" smtClean="0"/>
              <a:t> items in criterion A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655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HIGHLIGHTS</a:t>
            </a:r>
            <a:br>
              <a:rPr lang="en-US" sz="3200" b="1" u="sng" dirty="0" smtClean="0"/>
            </a:br>
            <a:r>
              <a:rPr lang="en-US" sz="3200" b="1" dirty="0" smtClean="0"/>
              <a:t>Gender Dysphoria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underlying tone of the disorder, however, has changed from cross-gender </a:t>
            </a:r>
            <a:r>
              <a:rPr lang="en-US" i="1" u="sng" dirty="0" smtClean="0"/>
              <a:t>identification</a:t>
            </a:r>
            <a:r>
              <a:rPr lang="en-US" dirty="0" smtClean="0"/>
              <a:t> to gender </a:t>
            </a:r>
            <a:r>
              <a:rPr lang="en-US" i="1" u="sng" dirty="0" smtClean="0"/>
              <a:t>incongruence</a:t>
            </a:r>
            <a:endParaRPr lang="en-US" u="sng" dirty="0" smtClean="0"/>
          </a:p>
          <a:p>
            <a:r>
              <a:rPr lang="en-US" dirty="0" smtClean="0"/>
              <a:t>The sub-typing on the basis of sexual orientation is eliminated because it was diagnostically unnecessary and yielded little clinical utility</a:t>
            </a:r>
          </a:p>
          <a:p>
            <a:r>
              <a:rPr lang="en-US" dirty="0" smtClean="0"/>
              <a:t>A new specifier, </a:t>
            </a:r>
            <a:r>
              <a:rPr lang="en-US" i="1" dirty="0" err="1" smtClean="0"/>
              <a:t>posttransition</a:t>
            </a:r>
            <a:r>
              <a:rPr lang="en-US" i="1" dirty="0" smtClean="0"/>
              <a:t>, </a:t>
            </a:r>
            <a:r>
              <a:rPr lang="en-US" dirty="0" smtClean="0"/>
              <a:t>was added to identify individuals who have had at least one medical procedure or treatment to support the new gender reassignment (e.g., hormone therapy)</a:t>
            </a:r>
          </a:p>
          <a:p>
            <a:r>
              <a:rPr lang="en-US" dirty="0" smtClean="0"/>
              <a:t>Another new specifier, </a:t>
            </a:r>
            <a:r>
              <a:rPr lang="en-US" i="1" dirty="0" smtClean="0"/>
              <a:t>With a disorder of sex development, </a:t>
            </a:r>
            <a:r>
              <a:rPr lang="en-US" dirty="0" smtClean="0"/>
              <a:t>was added to address congenital irregularities and hormonal disturbances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45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HIGHLIGHTS</a:t>
            </a:r>
            <a:br>
              <a:rPr lang="en-US" sz="3200" b="1" u="sng" dirty="0" smtClean="0"/>
            </a:br>
            <a:r>
              <a:rPr lang="en-US" sz="2400" b="1" dirty="0" smtClean="0"/>
              <a:t>Disruptive</a:t>
            </a:r>
            <a:r>
              <a:rPr lang="en-US" sz="2400" b="1" dirty="0"/>
              <a:t>, Impulse Control, and Conduct </a:t>
            </a:r>
            <a:r>
              <a:rPr lang="en-US" sz="2400" b="1" dirty="0" smtClean="0"/>
              <a:t>Disorders (DICCD)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This is a new chapter that contains disorders previously located in other chapters in DSM-IV</a:t>
            </a:r>
          </a:p>
          <a:p>
            <a:r>
              <a:rPr lang="en-US" sz="2800" i="1" dirty="0" smtClean="0"/>
              <a:t>Pathological Gambling, </a:t>
            </a:r>
            <a:r>
              <a:rPr lang="en-US" sz="2800" dirty="0" smtClean="0"/>
              <a:t>previously located in DSM-IV’s </a:t>
            </a:r>
            <a:r>
              <a:rPr lang="en-US" sz="2800" i="1" dirty="0" smtClean="0"/>
              <a:t>Impulse-Control Disorders</a:t>
            </a:r>
            <a:r>
              <a:rPr lang="en-US" sz="2800" dirty="0" smtClean="0"/>
              <a:t> </a:t>
            </a:r>
            <a:r>
              <a:rPr lang="en-US" sz="2800" i="1" dirty="0" smtClean="0"/>
              <a:t>NEC</a:t>
            </a:r>
            <a:r>
              <a:rPr lang="en-US" sz="2800" dirty="0" smtClean="0"/>
              <a:t> chapter,</a:t>
            </a:r>
            <a:r>
              <a:rPr lang="en-US" sz="2800" i="1" dirty="0" smtClean="0"/>
              <a:t> </a:t>
            </a:r>
            <a:r>
              <a:rPr lang="en-US" sz="2800" dirty="0" smtClean="0"/>
              <a:t>was moved to DSM-5’s Substance Related and Addictive Disorders, so it is not present here</a:t>
            </a:r>
            <a:endParaRPr lang="en-US" sz="2800" i="1" dirty="0"/>
          </a:p>
          <a:p>
            <a:r>
              <a:rPr lang="en-US" sz="2800" i="1" dirty="0" smtClean="0"/>
              <a:t>Trichotillomania, </a:t>
            </a:r>
            <a:r>
              <a:rPr lang="en-US" sz="2800" dirty="0"/>
              <a:t>previously </a:t>
            </a:r>
            <a:r>
              <a:rPr lang="en-US" sz="2800" dirty="0" smtClean="0"/>
              <a:t>located in </a:t>
            </a:r>
            <a:r>
              <a:rPr lang="en-US" sz="2800" dirty="0"/>
              <a:t>DSM-IV’s </a:t>
            </a:r>
            <a:r>
              <a:rPr lang="en-US" sz="2800" i="1" dirty="0"/>
              <a:t>Impulse-Control Disorders</a:t>
            </a:r>
            <a:r>
              <a:rPr lang="en-US" sz="2800" dirty="0"/>
              <a:t> </a:t>
            </a:r>
            <a:r>
              <a:rPr lang="en-US" sz="2800" i="1" dirty="0"/>
              <a:t>NEC</a:t>
            </a:r>
            <a:r>
              <a:rPr lang="en-US" sz="2800" dirty="0"/>
              <a:t> chapter,</a:t>
            </a:r>
            <a:r>
              <a:rPr lang="en-US" sz="2800" i="1" dirty="0"/>
              <a:t> </a:t>
            </a:r>
            <a:r>
              <a:rPr lang="en-US" sz="2800" dirty="0" smtClean="0"/>
              <a:t>was moved to DSM-5’s </a:t>
            </a:r>
            <a:r>
              <a:rPr lang="en-US" sz="2800" i="1" dirty="0" smtClean="0"/>
              <a:t>OCD and Related Disorders</a:t>
            </a:r>
            <a:r>
              <a:rPr lang="en-US" sz="2800" dirty="0" smtClean="0"/>
              <a:t>, so it is not present here</a:t>
            </a:r>
            <a:endParaRPr lang="en-US" sz="2800" i="1" dirty="0"/>
          </a:p>
          <a:p>
            <a:r>
              <a:rPr lang="en-US" sz="2800" dirty="0" smtClean="0"/>
              <a:t>Two new </a:t>
            </a:r>
            <a:r>
              <a:rPr lang="en-US" sz="2800" dirty="0"/>
              <a:t>proposed </a:t>
            </a:r>
            <a:r>
              <a:rPr lang="en-US" sz="2800" i="1" dirty="0" smtClean="0"/>
              <a:t>Impulse Control disorders</a:t>
            </a:r>
            <a:r>
              <a:rPr lang="en-US" sz="2800" dirty="0" smtClean="0"/>
              <a:t>, </a:t>
            </a:r>
            <a:r>
              <a:rPr lang="en-US" sz="2800" i="1" dirty="0"/>
              <a:t>Non-Suicidal Self-Injury </a:t>
            </a:r>
            <a:r>
              <a:rPr lang="en-US" sz="2800" dirty="0"/>
              <a:t>(e.g. </a:t>
            </a:r>
            <a:r>
              <a:rPr lang="en-US" sz="2800" b="1" dirty="0"/>
              <a:t>self-mutilation, cutting</a:t>
            </a:r>
            <a:r>
              <a:rPr lang="en-US" sz="2800" dirty="0" smtClean="0"/>
              <a:t>) and </a:t>
            </a:r>
            <a:r>
              <a:rPr lang="en-US" sz="2800" i="1" dirty="0"/>
              <a:t>Suicidal Behavior </a:t>
            </a:r>
            <a:r>
              <a:rPr lang="en-US" sz="2800" i="1" dirty="0" smtClean="0"/>
              <a:t>disorder</a:t>
            </a:r>
            <a:r>
              <a:rPr lang="en-US" sz="2800" dirty="0"/>
              <a:t> </a:t>
            </a:r>
            <a:r>
              <a:rPr lang="en-US" sz="2800" dirty="0" smtClean="0"/>
              <a:t>(e.g. suicide attempt), were added to Section </a:t>
            </a:r>
            <a:r>
              <a:rPr lang="en-US" sz="2800" dirty="0"/>
              <a:t>III (further research necessary)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4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u="sng" dirty="0" smtClean="0">
                <a:latin typeface="Arial" charset="0"/>
                <a:ea typeface="ＭＳ Ｐゴシック" charset="0"/>
                <a:cs typeface="ＭＳ Ｐゴシック" charset="0"/>
              </a:rPr>
              <a:t>Information @ Symptoms</a:t>
            </a:r>
            <a:endParaRPr lang="en-US" b="1" u="sng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6763" y="1262465"/>
            <a:ext cx="8400037" cy="5171746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A good intake and assessment will reveal pertinent information about symptoms (</a:t>
            </a:r>
            <a:r>
              <a:rPr lang="en-US" sz="2400" dirty="0" err="1" smtClean="0"/>
              <a:t>Sx</a:t>
            </a:r>
            <a:r>
              <a:rPr lang="en-US" sz="2400" dirty="0" smtClean="0"/>
              <a:t>). </a:t>
            </a:r>
          </a:p>
          <a:p>
            <a:pPr>
              <a:buFont typeface="Wingdings" charset="2"/>
              <a:buChar char="§"/>
            </a:pPr>
            <a:r>
              <a:rPr lang="en-US" sz="2800" b="1" u="sng" dirty="0" smtClean="0"/>
              <a:t>F</a:t>
            </a:r>
            <a:r>
              <a:rPr lang="en-US" sz="2800" dirty="0" smtClean="0"/>
              <a:t>requency</a:t>
            </a:r>
            <a:r>
              <a:rPr lang="en-US" sz="2400" dirty="0" smtClean="0"/>
              <a:t> – how often does client experience </a:t>
            </a:r>
            <a:r>
              <a:rPr lang="en-US" sz="2400" dirty="0" err="1" smtClean="0"/>
              <a:t>Sx</a:t>
            </a:r>
            <a:endParaRPr lang="en-US" sz="2400" dirty="0" smtClean="0"/>
          </a:p>
          <a:p>
            <a:pPr lvl="1">
              <a:buFont typeface="Wingdings" charset="2"/>
              <a:buChar char="§"/>
            </a:pPr>
            <a:r>
              <a:rPr lang="en-US" sz="2400" dirty="0" smtClean="0"/>
              <a:t>e.g. about twice a day…</a:t>
            </a:r>
          </a:p>
          <a:p>
            <a:pPr>
              <a:buFont typeface="Wingdings" charset="2"/>
              <a:buChar char="§"/>
            </a:pPr>
            <a:r>
              <a:rPr lang="en-US" sz="2800" b="1" u="sng" dirty="0" smtClean="0"/>
              <a:t>O</a:t>
            </a:r>
            <a:r>
              <a:rPr lang="en-US" sz="2800" dirty="0" smtClean="0"/>
              <a:t>nset</a:t>
            </a:r>
            <a:r>
              <a:rPr lang="en-US" sz="2400" dirty="0" smtClean="0"/>
              <a:t> – when did the </a:t>
            </a:r>
            <a:r>
              <a:rPr lang="en-US" sz="2400" dirty="0" err="1" smtClean="0"/>
              <a:t>Sx</a:t>
            </a:r>
            <a:r>
              <a:rPr lang="en-US" sz="2400" dirty="0" smtClean="0"/>
              <a:t> first occur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e.g. about </a:t>
            </a:r>
            <a:r>
              <a:rPr lang="en-US" sz="2400" dirty="0" smtClean="0"/>
              <a:t>ten years ago,</a:t>
            </a:r>
            <a:r>
              <a:rPr lang="en-US" sz="2400" dirty="0"/>
              <a:t> </a:t>
            </a:r>
            <a:r>
              <a:rPr lang="en-US" sz="2400" dirty="0" smtClean="0"/>
              <a:t>when I was 14…</a:t>
            </a: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800" b="1" u="sng" dirty="0" smtClean="0"/>
              <a:t>D</a:t>
            </a:r>
            <a:r>
              <a:rPr lang="en-US" sz="2800" dirty="0" smtClean="0"/>
              <a:t>uration</a:t>
            </a:r>
            <a:r>
              <a:rPr lang="en-US" sz="2400" dirty="0" smtClean="0"/>
              <a:t> – how long has the client experienced </a:t>
            </a:r>
            <a:r>
              <a:rPr lang="en-US" sz="2400" dirty="0" err="1" smtClean="0"/>
              <a:t>Sx</a:t>
            </a:r>
            <a:endParaRPr lang="en-US" sz="2400" dirty="0" smtClean="0"/>
          </a:p>
          <a:p>
            <a:pPr lvl="1">
              <a:buFont typeface="Wingdings" charset="2"/>
              <a:buChar char="§"/>
            </a:pPr>
            <a:r>
              <a:rPr lang="en-US" sz="2400" dirty="0"/>
              <a:t>e.g. </a:t>
            </a:r>
            <a:r>
              <a:rPr lang="en-US" sz="2400" dirty="0" smtClean="0"/>
              <a:t>On and off for the past 10 years</a:t>
            </a: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800" b="1" u="sng" dirty="0" smtClean="0"/>
              <a:t>S</a:t>
            </a:r>
            <a:r>
              <a:rPr lang="en-US" sz="2800" dirty="0" smtClean="0"/>
              <a:t>everity</a:t>
            </a:r>
            <a:r>
              <a:rPr lang="en-US" sz="2400" dirty="0" smtClean="0"/>
              <a:t> – what degree of impairment is experienced?</a:t>
            </a:r>
          </a:p>
          <a:p>
            <a:pPr lvl="1">
              <a:buFont typeface="Wingdings" charset="2"/>
              <a:buChar char="§"/>
            </a:pPr>
            <a:r>
              <a:rPr lang="en-US" sz="2400" dirty="0"/>
              <a:t>e.g. </a:t>
            </a:r>
            <a:r>
              <a:rPr lang="en-US" sz="2400" dirty="0" smtClean="0"/>
              <a:t>I have trouble getting out of bed and going to work</a:t>
            </a:r>
            <a:endParaRPr lang="en-US" sz="2400" dirty="0"/>
          </a:p>
          <a:p>
            <a:r>
              <a:rPr lang="en-US" sz="3000" i="1" dirty="0" smtClean="0"/>
              <a:t>Remember </a:t>
            </a:r>
            <a:r>
              <a:rPr lang="en-US" sz="3000" i="1" dirty="0"/>
              <a:t>the acronym </a:t>
            </a:r>
            <a:r>
              <a:rPr lang="en-US" sz="3000" b="1" i="1" dirty="0"/>
              <a:t>FODS</a:t>
            </a:r>
            <a:r>
              <a:rPr lang="en-US" sz="3000" i="1" dirty="0"/>
              <a:t> for symptoms</a:t>
            </a:r>
            <a:r>
              <a:rPr lang="en-US" sz="3000" dirty="0" smtClean="0"/>
              <a:t>.</a:t>
            </a:r>
            <a:r>
              <a:rPr lang="en-US" sz="3000" dirty="0"/>
              <a:t> </a:t>
            </a:r>
            <a:r>
              <a:rPr lang="en-US" sz="3000" dirty="0" smtClean="0">
                <a:sym typeface="Wingdings"/>
              </a:rPr>
              <a:t>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9899"/>
      </p:ext>
    </p:extLst>
  </p:cSld>
  <p:clrMapOvr>
    <a:masterClrMapping/>
  </p:clrMapOvr>
  <p:transition xmlns:p14="http://schemas.microsoft.com/office/powerpoint/2010/main" spd="med">
    <p:blinds dir="vert"/>
    <p:sndAc>
      <p:stSnd>
        <p:snd r:embed="rId2" name="chimes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HIGHLIGHTS</a:t>
            </a:r>
            <a:br>
              <a:rPr lang="en-US" sz="3200" b="1" u="sng" dirty="0" smtClean="0"/>
            </a:br>
            <a:r>
              <a:rPr lang="en-US" sz="2400" b="1" dirty="0" smtClean="0"/>
              <a:t>Disruptive</a:t>
            </a:r>
            <a:r>
              <a:rPr lang="en-US" sz="2400" b="1" dirty="0"/>
              <a:t>, Impulse Control, and Conduct </a:t>
            </a:r>
            <a:r>
              <a:rPr lang="en-US" sz="2400" b="1" dirty="0" smtClean="0"/>
              <a:t>Disorders (DICCD)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42164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Oppositional Defiant disorder </a:t>
            </a:r>
            <a:r>
              <a:rPr lang="en-US" dirty="0" smtClean="0"/>
              <a:t>now has its Criterion A items classified into 3 categories:</a:t>
            </a:r>
          </a:p>
          <a:p>
            <a:pPr lvl="1"/>
            <a:r>
              <a:rPr lang="en-US" dirty="0" smtClean="0"/>
              <a:t>(1) Angry/irritable mood, (2) Argumentative/defiant behavior, and (3) Vindictiveness</a:t>
            </a:r>
          </a:p>
          <a:p>
            <a:pPr lvl="1"/>
            <a:r>
              <a:rPr lang="en-US" dirty="0" smtClean="0"/>
              <a:t>Conduct disorder has a new specifier “</a:t>
            </a:r>
            <a:r>
              <a:rPr lang="en-US" b="1" dirty="0" smtClean="0"/>
              <a:t>With </a:t>
            </a:r>
            <a:r>
              <a:rPr lang="en-US" b="1" dirty="0"/>
              <a:t>limited </a:t>
            </a:r>
            <a:r>
              <a:rPr lang="en-US" b="1" dirty="0" err="1"/>
              <a:t>prosocial</a:t>
            </a:r>
            <a:r>
              <a:rPr lang="en-US" b="1" dirty="0"/>
              <a:t> behaviors</a:t>
            </a:r>
            <a:r>
              <a:rPr lang="en-US" i="1" dirty="0" smtClean="0"/>
              <a:t>,</a:t>
            </a:r>
            <a:r>
              <a:rPr lang="en-US" dirty="0" smtClean="0"/>
              <a:t>” which is used to describe individuals who lack (1) Remorse or (2) Empathy </a:t>
            </a:r>
            <a:r>
              <a:rPr lang="en-US" u="sng" dirty="0" smtClean="0"/>
              <a:t>and/or</a:t>
            </a:r>
            <a:r>
              <a:rPr lang="en-US" dirty="0" smtClean="0"/>
              <a:t> who show (3) Apathy toward performance (globally) and (4) Shallow affect/superficiality</a:t>
            </a:r>
          </a:p>
          <a:p>
            <a:r>
              <a:rPr lang="en-US" dirty="0" smtClean="0"/>
              <a:t>The diagnostic criteria </a:t>
            </a:r>
            <a:r>
              <a:rPr lang="en-US" i="1" dirty="0" smtClean="0"/>
              <a:t>for Intermittent Explosive disorder</a:t>
            </a:r>
            <a:r>
              <a:rPr lang="en-US" dirty="0" smtClean="0"/>
              <a:t> have changed</a:t>
            </a:r>
          </a:p>
          <a:p>
            <a:pPr lvl="1"/>
            <a:r>
              <a:rPr lang="en-US" dirty="0" smtClean="0"/>
              <a:t>DSM-5 now counts verbal aggression and non-injurious but physically aggressive acts</a:t>
            </a:r>
          </a:p>
          <a:p>
            <a:pPr lvl="1"/>
            <a:r>
              <a:rPr lang="en-US" dirty="0" smtClean="0"/>
              <a:t>Specific language for duration and frequency of aggressive acts</a:t>
            </a:r>
          </a:p>
          <a:p>
            <a:pPr lvl="1"/>
            <a:r>
              <a:rPr lang="en-US" dirty="0" smtClean="0"/>
              <a:t>Age requirement for diagnosis is 6 years old (</a:t>
            </a:r>
            <a:r>
              <a:rPr lang="en-US" dirty="0" err="1" smtClean="0"/>
              <a:t>chron</a:t>
            </a:r>
            <a:r>
              <a:rPr lang="en-US" dirty="0" smtClean="0"/>
              <a:t> or develop)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List of DICCDs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Oppositional Defiant disorder</a:t>
            </a:r>
          </a:p>
          <a:p>
            <a:pPr lvl="1"/>
            <a:r>
              <a:rPr lang="en-US" dirty="0" smtClean="0"/>
              <a:t>A pattern of angry, defiant, argumentative behavior</a:t>
            </a:r>
          </a:p>
          <a:p>
            <a:r>
              <a:rPr lang="en-US" b="1" dirty="0" smtClean="0"/>
              <a:t>Intermittent Explosive disorder</a:t>
            </a:r>
          </a:p>
          <a:p>
            <a:pPr lvl="1"/>
            <a:r>
              <a:rPr lang="en-US" dirty="0" smtClean="0"/>
              <a:t>Inability to control verbal and behaviorally-aggressive impulses for 3 and 12 months respectively</a:t>
            </a:r>
          </a:p>
          <a:p>
            <a:r>
              <a:rPr lang="en-US" b="1" dirty="0" smtClean="0"/>
              <a:t>Conduct disorder</a:t>
            </a:r>
          </a:p>
          <a:p>
            <a:pPr lvl="1"/>
            <a:r>
              <a:rPr lang="en-US" dirty="0" smtClean="0"/>
              <a:t>A pattern of rules violating, law breaking, and infringing on the rights of others over a 12 month period</a:t>
            </a:r>
          </a:p>
          <a:p>
            <a:pPr lvl="1"/>
            <a:r>
              <a:rPr lang="en-US" dirty="0" smtClean="0"/>
              <a:t>Note: Diagnostic precursor to Antisocial Personality disorder</a:t>
            </a:r>
          </a:p>
          <a:p>
            <a:r>
              <a:rPr lang="en-US" b="1" dirty="0" smtClean="0"/>
              <a:t>Pyromania</a:t>
            </a:r>
          </a:p>
          <a:p>
            <a:pPr lvl="1"/>
            <a:r>
              <a:rPr lang="en-US" dirty="0" smtClean="0"/>
              <a:t>Deliberate and purposeful fire-setting on multiple occasions</a:t>
            </a:r>
          </a:p>
          <a:p>
            <a:r>
              <a:rPr lang="en-US" b="1" dirty="0" smtClean="0"/>
              <a:t>Kleptomania</a:t>
            </a:r>
          </a:p>
          <a:p>
            <a:pPr lvl="1"/>
            <a:r>
              <a:rPr lang="en-US" dirty="0" smtClean="0"/>
              <a:t>Theft of objects unneeded for personal use or monetary gain</a:t>
            </a:r>
          </a:p>
          <a:p>
            <a:r>
              <a:rPr lang="en-US" b="1" dirty="0" smtClean="0"/>
              <a:t>Other Un/Specified DICCD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685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Oppositional defiant disorder</a:t>
            </a:r>
            <a:r>
              <a:rPr lang="en-US" sz="2800" dirty="0" smtClean="0"/>
              <a:t>: “Do you have a lot of power struggles with your child?”</a:t>
            </a:r>
          </a:p>
          <a:p>
            <a:r>
              <a:rPr lang="en-US" sz="2800" b="1" dirty="0" smtClean="0"/>
              <a:t>Intermittent Explosive disorder</a:t>
            </a:r>
            <a:r>
              <a:rPr lang="en-US" sz="2800" dirty="0" smtClean="0"/>
              <a:t>: “Do you ever become aggressive when you lose your temper?”</a:t>
            </a:r>
          </a:p>
          <a:p>
            <a:r>
              <a:rPr lang="en-US" sz="2800" b="1" dirty="0"/>
              <a:t>Conduct disorder</a:t>
            </a:r>
            <a:r>
              <a:rPr lang="en-US" sz="2800" dirty="0"/>
              <a:t>: “Does your child get into a lot of trouble?”</a:t>
            </a:r>
          </a:p>
          <a:p>
            <a:r>
              <a:rPr lang="en-US" sz="2800" b="1" dirty="0" smtClean="0"/>
              <a:t>Pyromania</a:t>
            </a:r>
            <a:r>
              <a:rPr lang="en-US" sz="2800" dirty="0" smtClean="0"/>
              <a:t>: “Do you like to start fires?”</a:t>
            </a:r>
          </a:p>
          <a:p>
            <a:r>
              <a:rPr lang="en-US" sz="2800" b="1" dirty="0" smtClean="0"/>
              <a:t>Kleptomania</a:t>
            </a:r>
            <a:r>
              <a:rPr lang="en-US" sz="2800" dirty="0" smtClean="0"/>
              <a:t>: “Do you steal things you don’t need?”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37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029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DICCD:</a:t>
            </a:r>
            <a:br>
              <a:rPr lang="en-US" sz="2800" b="1" u="sng" dirty="0" smtClean="0"/>
            </a:br>
            <a:r>
              <a:rPr lang="en-US" sz="2400" b="1" dirty="0"/>
              <a:t>Common Comorbidities, Co-occurring disorders, and other problems</a:t>
            </a:r>
            <a:r>
              <a:rPr lang="en-US" sz="2400" b="1" dirty="0" smtClean="0"/>
              <a:t>: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39211"/>
            <a:ext cx="8610600" cy="54822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en-US" i="1" dirty="0" smtClean="0"/>
              <a:t>Oppositional Defiant disorder </a:t>
            </a:r>
            <a:r>
              <a:rPr lang="en-US" dirty="0" smtClean="0"/>
              <a:t>(ODD) and </a:t>
            </a:r>
            <a:r>
              <a:rPr lang="en-US" i="1" dirty="0" smtClean="0"/>
              <a:t>Intermittent Explosive disorder </a:t>
            </a:r>
            <a:r>
              <a:rPr lang="en-US" dirty="0" smtClean="0"/>
              <a:t>(IED), and </a:t>
            </a:r>
            <a:r>
              <a:rPr lang="en-US" i="1" dirty="0" smtClean="0"/>
              <a:t>Conduct disorder</a:t>
            </a:r>
            <a:r>
              <a:rPr lang="en-US" dirty="0" smtClean="0"/>
              <a:t> are highly comorbid with each other as well as other mental disorders like </a:t>
            </a:r>
            <a:r>
              <a:rPr lang="en-US" i="1" dirty="0" smtClean="0"/>
              <a:t>ADHD</a:t>
            </a:r>
            <a:r>
              <a:rPr lang="en-US" dirty="0" smtClean="0"/>
              <a:t>, </a:t>
            </a:r>
            <a:r>
              <a:rPr lang="en-US" i="1" dirty="0" smtClean="0"/>
              <a:t>Major Depression, Anxiety disorders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Substance Use disorders</a:t>
            </a:r>
          </a:p>
          <a:p>
            <a:pPr>
              <a:buFont typeface="Wingdings" charset="2"/>
              <a:buChar char="§"/>
            </a:pPr>
            <a:r>
              <a:rPr lang="en-US" i="1" dirty="0" smtClean="0"/>
              <a:t>Kleptomania</a:t>
            </a:r>
            <a:r>
              <a:rPr lang="en-US" dirty="0" smtClean="0"/>
              <a:t> is associated with </a:t>
            </a:r>
            <a:r>
              <a:rPr lang="en-US" i="1" dirty="0" smtClean="0"/>
              <a:t>Bipolar</a:t>
            </a:r>
            <a:r>
              <a:rPr lang="en-US" dirty="0" smtClean="0"/>
              <a:t> and </a:t>
            </a:r>
            <a:r>
              <a:rPr lang="en-US" i="1" dirty="0" smtClean="0"/>
              <a:t>Depressive</a:t>
            </a:r>
            <a:r>
              <a:rPr lang="en-US" dirty="0" smtClean="0"/>
              <a:t> </a:t>
            </a:r>
            <a:r>
              <a:rPr lang="en-US" i="1" dirty="0" smtClean="0"/>
              <a:t>disorders</a:t>
            </a:r>
            <a:r>
              <a:rPr lang="en-US" dirty="0" smtClean="0"/>
              <a:t>, </a:t>
            </a:r>
            <a:r>
              <a:rPr lang="en-US" i="1" dirty="0" smtClean="0"/>
              <a:t>Anxiety</a:t>
            </a:r>
            <a:r>
              <a:rPr lang="en-US" dirty="0" smtClean="0"/>
              <a:t> </a:t>
            </a:r>
            <a:r>
              <a:rPr lang="en-US" i="1" dirty="0" smtClean="0"/>
              <a:t>disorders</a:t>
            </a:r>
            <a:r>
              <a:rPr lang="en-US" dirty="0" smtClean="0"/>
              <a:t>, </a:t>
            </a:r>
            <a:r>
              <a:rPr lang="en-US" i="1" dirty="0" smtClean="0"/>
              <a:t>Bulimia</a:t>
            </a:r>
            <a:r>
              <a:rPr lang="en-US" dirty="0" smtClean="0"/>
              <a:t>, and </a:t>
            </a:r>
            <a:r>
              <a:rPr lang="en-US" i="1" dirty="0" smtClean="0"/>
              <a:t>Substance Use disorders</a:t>
            </a:r>
            <a:r>
              <a:rPr lang="en-US" dirty="0" smtClean="0"/>
              <a:t>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Be careful about the problem over-diagnosing </a:t>
            </a:r>
            <a:r>
              <a:rPr lang="en-US" i="1" dirty="0" smtClean="0"/>
              <a:t>Conduct disorder </a:t>
            </a:r>
            <a:r>
              <a:rPr lang="en-US" dirty="0" smtClean="0"/>
              <a:t>for individuals who live in environments where violence is a norm and essentially required for survival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63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u="sng" dirty="0" smtClean="0"/>
              <a:t>HIGHLIGHTS:</a:t>
            </a:r>
            <a:br>
              <a:rPr lang="en-US" sz="3200" b="1" u="sng" dirty="0" smtClean="0"/>
            </a:br>
            <a:r>
              <a:rPr lang="en-US" sz="3200" b="1" dirty="0" smtClean="0"/>
              <a:t>Substance-Related and Addictive Disorders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F69B9F-7DBF-A342-8048-9E5782BDBD02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76399"/>
            <a:ext cx="8363527" cy="5043055"/>
          </a:xfrm>
        </p:spPr>
        <p:txBody>
          <a:bodyPr>
            <a:normAutofit/>
          </a:bodyPr>
          <a:lstStyle/>
          <a:p>
            <a:r>
              <a:rPr lang="en-US" dirty="0" smtClean="0"/>
              <a:t>DSM-IV’s </a:t>
            </a:r>
            <a:r>
              <a:rPr lang="en-US" i="1" dirty="0" smtClean="0"/>
              <a:t>Substance-related disorders </a:t>
            </a:r>
            <a:r>
              <a:rPr lang="en-US" dirty="0" smtClean="0"/>
              <a:t>was renamed </a:t>
            </a:r>
            <a:r>
              <a:rPr lang="en-US" i="1" dirty="0" smtClean="0"/>
              <a:t>Substance Related and Addictive disorders</a:t>
            </a:r>
            <a:r>
              <a:rPr lang="en-US" dirty="0"/>
              <a:t> </a:t>
            </a:r>
            <a:r>
              <a:rPr lang="en-US" dirty="0" smtClean="0"/>
              <a:t>in DSM-5</a:t>
            </a:r>
          </a:p>
          <a:p>
            <a:r>
              <a:rPr lang="en-US" dirty="0" smtClean="0"/>
              <a:t>This </a:t>
            </a:r>
            <a:r>
              <a:rPr lang="en-US" dirty="0"/>
              <a:t>diagnostic category </a:t>
            </a:r>
            <a:r>
              <a:rPr lang="en-US" dirty="0" smtClean="0"/>
              <a:t>is now includes </a:t>
            </a:r>
            <a:r>
              <a:rPr lang="en-US" dirty="0"/>
              <a:t>both substance </a:t>
            </a:r>
            <a:r>
              <a:rPr lang="en-US" dirty="0" smtClean="0"/>
              <a:t>related disorders </a:t>
            </a:r>
            <a:r>
              <a:rPr lang="en-US" dirty="0"/>
              <a:t>and non-substance addictions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>
                <a:effectLst/>
              </a:rPr>
              <a:t>Cannabis withdrawal was added as a new disorder in DSM-5 while Caffeine withdrawal was included in Section III (for further study)</a:t>
            </a:r>
          </a:p>
        </p:txBody>
      </p:sp>
    </p:spTree>
    <p:extLst>
      <p:ext uri="{BB962C8B-B14F-4D97-AF65-F5344CB8AC3E}">
        <p14:creationId xmlns:p14="http://schemas.microsoft.com/office/powerpoint/2010/main" val="55526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u="sng" dirty="0" smtClean="0"/>
              <a:t>HIGHLIGHTS:</a:t>
            </a:r>
            <a:br>
              <a:rPr lang="en-US" sz="3200" b="1" u="sng" dirty="0" smtClean="0"/>
            </a:br>
            <a:r>
              <a:rPr lang="en-US" sz="3200" b="1" dirty="0" smtClean="0"/>
              <a:t>Substance-Related and Addictive Disorders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F69B9F-7DBF-A342-8048-9E5782BDBD02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417639"/>
            <a:ext cx="8363527" cy="5301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DSM-IV diagnoses </a:t>
            </a:r>
            <a:r>
              <a:rPr lang="en-US" dirty="0"/>
              <a:t>of </a:t>
            </a:r>
            <a:r>
              <a:rPr lang="en-US" i="1" dirty="0"/>
              <a:t>S</a:t>
            </a:r>
            <a:r>
              <a:rPr lang="en-US" i="1" dirty="0" smtClean="0"/>
              <a:t>ubstance abuse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Substance Dependence</a:t>
            </a:r>
            <a:r>
              <a:rPr lang="en-US" dirty="0" smtClean="0"/>
              <a:t> were merged into </a:t>
            </a:r>
            <a:r>
              <a:rPr lang="en-US" dirty="0"/>
              <a:t>one diagnosis </a:t>
            </a:r>
            <a:r>
              <a:rPr lang="en-US" dirty="0" smtClean="0"/>
              <a:t>called </a:t>
            </a:r>
            <a:r>
              <a:rPr lang="en-US" i="1" dirty="0" smtClean="0"/>
              <a:t>Substance Use disorder </a:t>
            </a:r>
            <a:r>
              <a:rPr lang="en-US" dirty="0" smtClean="0"/>
              <a:t>in DSM-5. (reliability issue)</a:t>
            </a:r>
            <a:endParaRPr lang="en-US" dirty="0"/>
          </a:p>
          <a:p>
            <a:r>
              <a:rPr lang="en-US" dirty="0" smtClean="0"/>
              <a:t>Elimination </a:t>
            </a:r>
            <a:r>
              <a:rPr lang="en-US" dirty="0"/>
              <a:t>of </a:t>
            </a:r>
            <a:r>
              <a:rPr lang="en-US" i="1" dirty="0"/>
              <a:t>tolerance</a:t>
            </a:r>
            <a:r>
              <a:rPr lang="en-US" dirty="0"/>
              <a:t> and </a:t>
            </a:r>
            <a:r>
              <a:rPr lang="en-US" i="1" dirty="0"/>
              <a:t>withdrawal</a:t>
            </a:r>
            <a:r>
              <a:rPr lang="en-US" dirty="0"/>
              <a:t> as symptoms required for a diagnosis of a </a:t>
            </a:r>
            <a:r>
              <a:rPr lang="en-US" i="1" dirty="0" smtClean="0"/>
              <a:t>Substance Use disorder</a:t>
            </a:r>
            <a:r>
              <a:rPr lang="en-US" dirty="0" smtClean="0"/>
              <a:t>, but only </a:t>
            </a:r>
            <a:r>
              <a:rPr lang="en-US" dirty="0"/>
              <a:t>when </a:t>
            </a:r>
            <a:r>
              <a:rPr lang="en-US" dirty="0" smtClean="0"/>
              <a:t>a client </a:t>
            </a:r>
            <a:r>
              <a:rPr lang="en-US" dirty="0"/>
              <a:t>is under </a:t>
            </a:r>
            <a:r>
              <a:rPr lang="en-US" dirty="0" smtClean="0"/>
              <a:t>treatment from a clinician who has prescribed addictive medications </a:t>
            </a:r>
          </a:p>
          <a:p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 smtClean="0"/>
              <a:t>dependence</a:t>
            </a:r>
            <a:r>
              <a:rPr lang="en-US" dirty="0" smtClean="0"/>
              <a:t> </a:t>
            </a:r>
            <a:r>
              <a:rPr lang="en-US" dirty="0"/>
              <a:t>is now limited to </a:t>
            </a:r>
            <a:r>
              <a:rPr lang="en-US" i="1" dirty="0"/>
              <a:t>physiological</a:t>
            </a:r>
            <a:r>
              <a:rPr lang="en-US" dirty="0"/>
              <a:t> dependence, which is often a normal response to certain types of </a:t>
            </a:r>
            <a:r>
              <a:rPr lang="en-US" dirty="0" smtClean="0"/>
              <a:t>medications</a:t>
            </a:r>
          </a:p>
          <a:p>
            <a:r>
              <a:rPr lang="en-US" dirty="0" smtClean="0"/>
              <a:t>Addition of new </a:t>
            </a:r>
            <a:r>
              <a:rPr lang="en-US" dirty="0"/>
              <a:t>“Craving” diagnostic </a:t>
            </a:r>
            <a:r>
              <a:rPr lang="en-US" dirty="0" smtClean="0"/>
              <a:t>criterion</a:t>
            </a:r>
          </a:p>
          <a:p>
            <a:r>
              <a:rPr lang="en-US" dirty="0"/>
              <a:t>Elimination of “legal problems” </a:t>
            </a:r>
            <a:r>
              <a:rPr lang="en-US" dirty="0" smtClean="0"/>
              <a:t>diagnostic criterion</a:t>
            </a:r>
            <a:endParaRPr lang="en-US" dirty="0"/>
          </a:p>
          <a:p>
            <a:pPr marL="0" indent="0">
              <a:buNone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104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u="sng" dirty="0" smtClean="0"/>
              <a:t>List of Substance related and Addictive disorders</a:t>
            </a:r>
            <a:endParaRPr lang="en-US" sz="3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77698"/>
            <a:ext cx="8229600" cy="484846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200" b="1" dirty="0" smtClean="0"/>
              <a:t>Substance Use disorder</a:t>
            </a:r>
          </a:p>
          <a:p>
            <a:pPr lvl="1"/>
            <a:r>
              <a:rPr lang="en-US" dirty="0" smtClean="0"/>
              <a:t>Continued, compulsive u</a:t>
            </a:r>
            <a:r>
              <a:rPr lang="en-US" sz="2800" dirty="0" smtClean="0"/>
              <a:t>se of a substance despite problems in work, school, relationships, or health</a:t>
            </a:r>
          </a:p>
          <a:p>
            <a:pPr lvl="0"/>
            <a:r>
              <a:rPr lang="en-US" sz="3200" b="1" dirty="0" smtClean="0"/>
              <a:t>Intoxication</a:t>
            </a:r>
          </a:p>
          <a:p>
            <a:pPr lvl="1"/>
            <a:r>
              <a:rPr lang="en-US" sz="2800" dirty="0" smtClean="0"/>
              <a:t>A reversible syndrome of symptoms directly related to the </a:t>
            </a:r>
            <a:r>
              <a:rPr lang="en-US" dirty="0" smtClean="0"/>
              <a:t>use of a substance</a:t>
            </a:r>
            <a:endParaRPr lang="en-US" sz="2800" dirty="0" smtClean="0"/>
          </a:p>
          <a:p>
            <a:pPr lvl="0"/>
            <a:r>
              <a:rPr lang="en-US" sz="3200" b="1" dirty="0" smtClean="0"/>
              <a:t>Withdrawal</a:t>
            </a:r>
          </a:p>
          <a:p>
            <a:pPr lvl="1"/>
            <a:r>
              <a:rPr lang="en-US" sz="2800" dirty="0" smtClean="0"/>
              <a:t>When the cessation of usage prompts cognitive, affective, and physiological distress, impairment, and danger</a:t>
            </a:r>
          </a:p>
          <a:p>
            <a:pPr lvl="0"/>
            <a:r>
              <a:rPr lang="en-US" sz="3200" b="1" dirty="0" smtClean="0"/>
              <a:t>Substance</a:t>
            </a:r>
            <a:r>
              <a:rPr lang="en-US" sz="3200" b="1" dirty="0"/>
              <a:t>/medication-induced </a:t>
            </a:r>
            <a:r>
              <a:rPr lang="en-US" sz="3200" b="1" dirty="0" smtClean="0"/>
              <a:t>disorders</a:t>
            </a:r>
          </a:p>
          <a:p>
            <a:pPr lvl="1"/>
            <a:r>
              <a:rPr lang="en-US" sz="2800" dirty="0" smtClean="0"/>
              <a:t>e.g., alcohol induced Depressive disorder </a:t>
            </a:r>
          </a:p>
          <a:p>
            <a:pPr lvl="0"/>
            <a:r>
              <a:rPr lang="en-US" sz="3200" b="1" dirty="0" smtClean="0"/>
              <a:t>Unspecified </a:t>
            </a:r>
            <a:r>
              <a:rPr lang="en-US" sz="3200" b="1" dirty="0"/>
              <a:t>substance-induced </a:t>
            </a:r>
            <a:r>
              <a:rPr lang="en-US" sz="3200" b="1" dirty="0" smtClean="0"/>
              <a:t>disorders</a:t>
            </a:r>
          </a:p>
          <a:p>
            <a:r>
              <a:rPr lang="en-US" b="1" dirty="0" smtClean="0"/>
              <a:t>Non</a:t>
            </a:r>
            <a:r>
              <a:rPr lang="en-US" b="1" dirty="0"/>
              <a:t>-substance-related </a:t>
            </a:r>
            <a:r>
              <a:rPr lang="en-US" b="1" dirty="0" smtClean="0"/>
              <a:t>disorders</a:t>
            </a:r>
          </a:p>
          <a:p>
            <a:pPr lvl="1"/>
            <a:r>
              <a:rPr lang="en-US" i="1" dirty="0" smtClean="0"/>
              <a:t>Gambling disorder</a:t>
            </a:r>
            <a:endParaRPr lang="en-US" i="1" dirty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26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List of the 10 Substance Classes in</a:t>
            </a:r>
            <a:br>
              <a:rPr lang="en-US" sz="3000" b="1" dirty="0" smtClean="0"/>
            </a:br>
            <a:r>
              <a:rPr lang="en-US" sz="3000" b="1" u="sng" dirty="0" smtClean="0"/>
              <a:t>Substance related and Addictive disorders</a:t>
            </a:r>
            <a:endParaRPr lang="en-US" sz="3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6364" y="1477818"/>
            <a:ext cx="8420484" cy="48785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Alcohol</a:t>
            </a:r>
          </a:p>
          <a:p>
            <a:r>
              <a:rPr lang="en-US" dirty="0" smtClean="0"/>
              <a:t>Caffeine</a:t>
            </a:r>
          </a:p>
          <a:p>
            <a:r>
              <a:rPr lang="en-US" dirty="0" smtClean="0"/>
              <a:t>Cannabis (marijuana, hashish, etc.)</a:t>
            </a:r>
          </a:p>
          <a:p>
            <a:r>
              <a:rPr lang="en-US" dirty="0" smtClean="0"/>
              <a:t>Hallucinogen-related disorders (PCP, LSD, Mescaline, etc.)</a:t>
            </a:r>
          </a:p>
          <a:p>
            <a:r>
              <a:rPr lang="en-US" dirty="0" smtClean="0"/>
              <a:t>Inhalant-related disorders (glue, paint, etc.)</a:t>
            </a:r>
          </a:p>
          <a:p>
            <a:r>
              <a:rPr lang="en-US" dirty="0" smtClean="0"/>
              <a:t>Opioid use disorders (heroin, morphine, </a:t>
            </a:r>
            <a:r>
              <a:rPr lang="en-US" dirty="0" err="1" smtClean="0"/>
              <a:t>OxyContin</a:t>
            </a:r>
            <a:r>
              <a:rPr lang="en-US" dirty="0" smtClean="0"/>
              <a:t> etc.)</a:t>
            </a:r>
          </a:p>
          <a:p>
            <a:r>
              <a:rPr lang="en-US" dirty="0" smtClean="0"/>
              <a:t>Sedative, Hypnotic, and Anxiolytic-related disorders</a:t>
            </a:r>
          </a:p>
          <a:p>
            <a:pPr lvl="1"/>
            <a:r>
              <a:rPr lang="en-US" dirty="0" smtClean="0"/>
              <a:t>Xanax, Valium, Ambien etc.</a:t>
            </a:r>
          </a:p>
          <a:p>
            <a:r>
              <a:rPr lang="en-US" dirty="0" smtClean="0"/>
              <a:t>Stimulant-related disorders </a:t>
            </a:r>
          </a:p>
          <a:p>
            <a:pPr lvl="1"/>
            <a:r>
              <a:rPr lang="en-US" dirty="0" smtClean="0"/>
              <a:t>cocaine, amphetamine, methamphetamine, etc.</a:t>
            </a:r>
          </a:p>
          <a:p>
            <a:r>
              <a:rPr lang="en-US" dirty="0" smtClean="0"/>
              <a:t>Tobacco-related disorders</a:t>
            </a:r>
          </a:p>
          <a:p>
            <a:r>
              <a:rPr lang="en-US" dirty="0" smtClean="0"/>
              <a:t>Other (or Unknown) Substance-related disorder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392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/>
              <a:t>Diagnostic Screening Question(s)</a:t>
            </a:r>
            <a:endParaRPr lang="en-US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074" y="1417638"/>
            <a:ext cx="7763126" cy="498316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Substance use disorder</a:t>
            </a:r>
            <a:r>
              <a:rPr lang="en-US" sz="2600" dirty="0" smtClean="0"/>
              <a:t>: “Has anyone ever suggested that you have an alcohol or drug problem?”</a:t>
            </a:r>
          </a:p>
          <a:p>
            <a:r>
              <a:rPr lang="en-US" sz="2600" b="1" dirty="0" smtClean="0"/>
              <a:t>Non-substance related disorder</a:t>
            </a:r>
            <a:r>
              <a:rPr lang="en-US" sz="2600" dirty="0" smtClean="0"/>
              <a:t>: “How often do you gamble?”</a:t>
            </a:r>
          </a:p>
          <a:p>
            <a:r>
              <a:rPr lang="en-US" sz="2600" b="1" dirty="0" smtClean="0"/>
              <a:t>Substance intoxication</a:t>
            </a:r>
            <a:r>
              <a:rPr lang="en-US" sz="2600" dirty="0" smtClean="0"/>
              <a:t>: “Do you ever get into trouble when you get drunk or high on drugs?”</a:t>
            </a:r>
          </a:p>
          <a:p>
            <a:r>
              <a:rPr lang="en-US" sz="2600" b="1" dirty="0" smtClean="0"/>
              <a:t>Substance withdrawal</a:t>
            </a:r>
            <a:r>
              <a:rPr lang="en-US" sz="2600" dirty="0" smtClean="0"/>
              <a:t>: “Do you ever get troubling symptoms when you try to stop drinking or using a drug?”</a:t>
            </a:r>
          </a:p>
          <a:p>
            <a:r>
              <a:rPr lang="en-US" sz="2600" b="1" dirty="0" smtClean="0"/>
              <a:t>Substance-induced mental disorders</a:t>
            </a:r>
            <a:r>
              <a:rPr lang="en-US" sz="2600" dirty="0" smtClean="0"/>
              <a:t>: “Tell me about your use of alcohol and drugs.” 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234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Substance-Related and Addictive </a:t>
            </a:r>
            <a:r>
              <a:rPr lang="en-US" sz="3600" b="1" u="sng" dirty="0" smtClean="0"/>
              <a:t>Disorders </a:t>
            </a:r>
            <a:r>
              <a:rPr lang="en-US" sz="3600" b="1" dirty="0" smtClean="0"/>
              <a:t>SPOTLIGHT: Substance Use Disorder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41" y="1417637"/>
            <a:ext cx="8534627" cy="5095585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A </a:t>
            </a:r>
            <a:r>
              <a:rPr lang="en-US" sz="6000" dirty="0"/>
              <a:t>maladaptive pattern of substance use leading to </a:t>
            </a:r>
            <a:r>
              <a:rPr lang="en-US" sz="6000" b="1" dirty="0" smtClean="0"/>
              <a:t>impairment</a:t>
            </a:r>
            <a:r>
              <a:rPr lang="en-US" sz="6000" dirty="0" smtClean="0"/>
              <a:t> </a:t>
            </a:r>
            <a:r>
              <a:rPr lang="en-US" sz="6000" dirty="0"/>
              <a:t>or </a:t>
            </a:r>
            <a:r>
              <a:rPr lang="en-US" sz="6000" b="1" dirty="0" smtClean="0"/>
              <a:t>distress</a:t>
            </a:r>
            <a:r>
              <a:rPr lang="en-US" sz="6000" dirty="0" smtClean="0"/>
              <a:t>: (Need 2+ of the following within 12 months)</a:t>
            </a:r>
          </a:p>
          <a:p>
            <a:r>
              <a:rPr lang="en-US" sz="5300" dirty="0" smtClean="0"/>
              <a:t>Substance </a:t>
            </a:r>
            <a:r>
              <a:rPr lang="en-US" sz="5300" dirty="0"/>
              <a:t>is </a:t>
            </a:r>
            <a:r>
              <a:rPr lang="en-US" sz="5300" b="1" dirty="0" smtClean="0"/>
              <a:t>taken </a:t>
            </a:r>
            <a:r>
              <a:rPr lang="en-US" sz="5300" b="1" dirty="0"/>
              <a:t>in larger amounts </a:t>
            </a:r>
            <a:r>
              <a:rPr lang="en-US" sz="5300" dirty="0"/>
              <a:t>or over a longer period than </a:t>
            </a:r>
            <a:r>
              <a:rPr lang="en-US" sz="5300" dirty="0" smtClean="0"/>
              <a:t>intended</a:t>
            </a:r>
            <a:endParaRPr lang="en-US" sz="5300" dirty="0"/>
          </a:p>
          <a:p>
            <a:r>
              <a:rPr lang="en-US" sz="5300" dirty="0" smtClean="0"/>
              <a:t>A persistent </a:t>
            </a:r>
            <a:r>
              <a:rPr lang="en-US" sz="5300" b="1" dirty="0"/>
              <a:t>desire or unsuccessful efforts to cut down </a:t>
            </a:r>
            <a:r>
              <a:rPr lang="en-US" sz="5300" dirty="0" smtClean="0"/>
              <a:t>use</a:t>
            </a:r>
            <a:endParaRPr lang="en-US" sz="5300" dirty="0"/>
          </a:p>
          <a:p>
            <a:r>
              <a:rPr lang="en-US" sz="5300" dirty="0" smtClean="0"/>
              <a:t>Disproportionate </a:t>
            </a:r>
            <a:r>
              <a:rPr lang="en-US" sz="5300" b="1" dirty="0" smtClean="0"/>
              <a:t>time </a:t>
            </a:r>
            <a:r>
              <a:rPr lang="en-US" sz="5300" b="1" dirty="0"/>
              <a:t>is spent </a:t>
            </a:r>
            <a:r>
              <a:rPr lang="en-US" sz="5300" b="1" dirty="0" smtClean="0"/>
              <a:t>obtaining, using, or recovering from sub. </a:t>
            </a:r>
            <a:endParaRPr lang="en-US" sz="5300" dirty="0" smtClean="0"/>
          </a:p>
          <a:p>
            <a:r>
              <a:rPr lang="en-US" sz="5300" b="1" dirty="0" smtClean="0"/>
              <a:t>Craving</a:t>
            </a:r>
            <a:r>
              <a:rPr lang="en-US" sz="5300" dirty="0" smtClean="0"/>
              <a:t> for substance</a:t>
            </a:r>
          </a:p>
          <a:p>
            <a:r>
              <a:rPr lang="en-US" sz="5300" dirty="0" smtClean="0"/>
              <a:t>Inability </a:t>
            </a:r>
            <a:r>
              <a:rPr lang="en-US" sz="5300" b="1" dirty="0" smtClean="0"/>
              <a:t>to </a:t>
            </a:r>
            <a:r>
              <a:rPr lang="en-US" sz="5300" b="1" dirty="0"/>
              <a:t>fulfill major role obligations at work, school, or home </a:t>
            </a:r>
            <a:endParaRPr lang="en-US" sz="5300" b="1" dirty="0" smtClean="0"/>
          </a:p>
          <a:p>
            <a:r>
              <a:rPr lang="en-US" sz="5300" dirty="0" smtClean="0"/>
              <a:t>Continued use </a:t>
            </a:r>
            <a:r>
              <a:rPr lang="en-US" sz="5300" dirty="0"/>
              <a:t>despite </a:t>
            </a:r>
            <a:r>
              <a:rPr lang="en-US" sz="5300" b="1" dirty="0" smtClean="0"/>
              <a:t>social </a:t>
            </a:r>
            <a:r>
              <a:rPr lang="en-US" sz="5300" b="1" dirty="0"/>
              <a:t>or interpersonal </a:t>
            </a:r>
            <a:r>
              <a:rPr lang="en-US" sz="5300" b="1" dirty="0" smtClean="0"/>
              <a:t>problems</a:t>
            </a:r>
            <a:endParaRPr lang="en-US" sz="5300" dirty="0"/>
          </a:p>
          <a:p>
            <a:r>
              <a:rPr lang="en-US" sz="5300" b="1" dirty="0" smtClean="0"/>
              <a:t>Priority shift</a:t>
            </a:r>
            <a:r>
              <a:rPr lang="en-US" sz="5300" dirty="0" smtClean="0"/>
              <a:t>--social</a:t>
            </a:r>
            <a:r>
              <a:rPr lang="en-US" sz="5300" dirty="0"/>
              <a:t>, occupational, or recreational activities are given </a:t>
            </a:r>
            <a:r>
              <a:rPr lang="en-US" sz="5300" dirty="0" smtClean="0"/>
              <a:t>up</a:t>
            </a:r>
            <a:endParaRPr lang="en-US" sz="5300" b="1" dirty="0"/>
          </a:p>
          <a:p>
            <a:r>
              <a:rPr lang="en-US" sz="5300" dirty="0" smtClean="0"/>
              <a:t>Recurrent </a:t>
            </a:r>
            <a:r>
              <a:rPr lang="en-US" sz="5300" dirty="0"/>
              <a:t>substance use in situations in which it i</a:t>
            </a:r>
            <a:r>
              <a:rPr lang="en-US" sz="5300" b="1" dirty="0"/>
              <a:t>s physically </a:t>
            </a:r>
            <a:r>
              <a:rPr lang="en-US" sz="5300" b="1" dirty="0" smtClean="0"/>
              <a:t>hazardous</a:t>
            </a:r>
          </a:p>
          <a:p>
            <a:r>
              <a:rPr lang="en-US" sz="5300" b="1" dirty="0" smtClean="0"/>
              <a:t>Continued use </a:t>
            </a:r>
            <a:r>
              <a:rPr lang="en-US" sz="5300" dirty="0" smtClean="0"/>
              <a:t>despite known psychological or physical problems</a:t>
            </a:r>
            <a:endParaRPr lang="en-US" sz="5300" dirty="0"/>
          </a:p>
          <a:p>
            <a:pPr lvl="0"/>
            <a:r>
              <a:rPr lang="en-US" sz="5300" b="1" dirty="0" smtClean="0"/>
              <a:t>Tolerance* </a:t>
            </a:r>
            <a:r>
              <a:rPr lang="en-US" sz="5300" dirty="0" smtClean="0"/>
              <a:t>(exceptions for prescribed meds)</a:t>
            </a:r>
            <a:endParaRPr lang="en-US" sz="5300" b="1" dirty="0" smtClean="0"/>
          </a:p>
          <a:p>
            <a:r>
              <a:rPr lang="en-US" sz="5300" b="1" dirty="0" smtClean="0"/>
              <a:t>Withdrawal </a:t>
            </a:r>
            <a:r>
              <a:rPr lang="en-US" sz="5300" dirty="0"/>
              <a:t>(exceptions for prescribed meds</a:t>
            </a:r>
            <a:r>
              <a:rPr lang="en-US" sz="5300" dirty="0" smtClean="0"/>
              <a:t>)</a:t>
            </a:r>
            <a:endParaRPr lang="en-US" sz="5300" b="1" dirty="0"/>
          </a:p>
          <a:p>
            <a:pPr lvl="1"/>
            <a:endParaRPr lang="en-US" sz="2900" dirty="0"/>
          </a:p>
          <a:p>
            <a:pPr lvl="1"/>
            <a:endParaRPr lang="en-US" sz="2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9B9F-7DBF-A342-8048-9E5782BDBD02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Measuring the severity of disorders:</a:t>
            </a:r>
            <a:br>
              <a:rPr lang="en-US" b="1" dirty="0" smtClean="0"/>
            </a:br>
            <a:r>
              <a:rPr lang="en-US" b="1" u="sng" dirty="0" smtClean="0"/>
              <a:t>Cross-cutting symptom measures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94" y="1600200"/>
            <a:ext cx="862988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DSM-5 added </a:t>
            </a:r>
            <a:r>
              <a:rPr lang="en-US" b="1" dirty="0" smtClean="0"/>
              <a:t>quantitative assessments </a:t>
            </a:r>
            <a:r>
              <a:rPr lang="en-US" dirty="0" smtClean="0"/>
              <a:t>to more reliably detect and measure symptoms</a:t>
            </a:r>
          </a:p>
          <a:p>
            <a:pPr lvl="1"/>
            <a:r>
              <a:rPr lang="en-US" dirty="0" smtClean="0"/>
              <a:t>Similar examples include the Beck Depression Inv.</a:t>
            </a:r>
          </a:p>
          <a:p>
            <a:r>
              <a:rPr lang="en-US" b="1" dirty="0" smtClean="0"/>
              <a:t>Level 1</a:t>
            </a:r>
            <a:r>
              <a:rPr lang="en-US" dirty="0" smtClean="0"/>
              <a:t>: a </a:t>
            </a:r>
            <a:r>
              <a:rPr lang="en-US" b="1" dirty="0" smtClean="0"/>
              <a:t>global</a:t>
            </a:r>
            <a:r>
              <a:rPr lang="en-US" dirty="0" smtClean="0"/>
              <a:t> assessment of all symptoms</a:t>
            </a:r>
          </a:p>
          <a:p>
            <a:pPr lvl="1"/>
            <a:r>
              <a:rPr lang="en-US" dirty="0" smtClean="0"/>
              <a:t>2 versions: one for adults and one for children</a:t>
            </a:r>
          </a:p>
          <a:p>
            <a:pPr lvl="1"/>
            <a:r>
              <a:rPr lang="en-US" dirty="0" smtClean="0"/>
              <a:t>Self-administered or completed by parent or clinician</a:t>
            </a:r>
          </a:p>
          <a:p>
            <a:r>
              <a:rPr lang="en-US" b="1" dirty="0" smtClean="0"/>
              <a:t>Level 2</a:t>
            </a:r>
            <a:r>
              <a:rPr lang="en-US" dirty="0" smtClean="0"/>
              <a:t>: </a:t>
            </a:r>
            <a:r>
              <a:rPr lang="en-US" b="1" dirty="0" smtClean="0"/>
              <a:t>a more specific </a:t>
            </a:r>
            <a:r>
              <a:rPr lang="en-US" dirty="0" smtClean="0"/>
              <a:t>measure of any symptom that was positive on Level 1.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256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u="sng" dirty="0"/>
              <a:t>Substance-Related and Addictive </a:t>
            </a:r>
            <a:r>
              <a:rPr lang="en-US" sz="3600" b="1" u="sng" dirty="0" smtClean="0"/>
              <a:t>Disorders</a:t>
            </a:r>
            <a:br>
              <a:rPr lang="en-US" sz="3600" b="1" u="sng" dirty="0" smtClean="0"/>
            </a:br>
            <a:r>
              <a:rPr lang="en-US" sz="2200" b="1" dirty="0" smtClean="0"/>
              <a:t>Common </a:t>
            </a:r>
            <a:r>
              <a:rPr lang="en-US" sz="2200" b="1" dirty="0"/>
              <a:t>Comorbidities, Co-occurring disorders, and other problems: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818"/>
            <a:ext cx="8229600" cy="4999182"/>
          </a:xfrm>
        </p:spPr>
        <p:txBody>
          <a:bodyPr>
            <a:noAutofit/>
          </a:bodyPr>
          <a:lstStyle/>
          <a:p>
            <a:pPr lvl="0"/>
            <a:r>
              <a:rPr lang="en-US" sz="2400" i="1" dirty="0" smtClean="0"/>
              <a:t>Substance Use disorders </a:t>
            </a:r>
            <a:r>
              <a:rPr lang="en-US" sz="2400" dirty="0" smtClean="0"/>
              <a:t>(all types) co-occur with most mental disorders and many medical conditions too.  A thorough alcohol, drug, and medication screening at intake is always recommended</a:t>
            </a:r>
          </a:p>
          <a:p>
            <a:pPr lvl="0"/>
            <a:r>
              <a:rPr lang="en-US" sz="2400" dirty="0" smtClean="0"/>
              <a:t>Individuals with moderate to severe </a:t>
            </a:r>
            <a:r>
              <a:rPr lang="en-US" sz="2400" i="1" dirty="0" smtClean="0"/>
              <a:t>Substance Use </a:t>
            </a:r>
            <a:r>
              <a:rPr lang="en-US" sz="2400" dirty="0" smtClean="0"/>
              <a:t>disorders have an elevated risk for suicide attempts and suicide completion, due to the </a:t>
            </a:r>
            <a:r>
              <a:rPr lang="en-US" sz="2400" dirty="0" err="1" smtClean="0"/>
              <a:t>disinhibition</a:t>
            </a:r>
            <a:r>
              <a:rPr lang="en-US" sz="2400" dirty="0" smtClean="0"/>
              <a:t> effect of the substances</a:t>
            </a:r>
          </a:p>
          <a:p>
            <a:pPr lvl="0"/>
            <a:r>
              <a:rPr lang="en-US" sz="2400" dirty="0" smtClean="0"/>
              <a:t>Alcohol Use disorder is associated with </a:t>
            </a:r>
            <a:r>
              <a:rPr lang="en-US" sz="2400" i="1" dirty="0" smtClean="0"/>
              <a:t>Depressive</a:t>
            </a:r>
            <a:r>
              <a:rPr lang="en-US" sz="2400" dirty="0" smtClean="0"/>
              <a:t> disorders, </a:t>
            </a:r>
            <a:r>
              <a:rPr lang="en-US" sz="2400" i="1" dirty="0" smtClean="0"/>
              <a:t>Bipolar</a:t>
            </a:r>
            <a:r>
              <a:rPr lang="en-US" sz="2400" dirty="0" smtClean="0"/>
              <a:t> disorders, </a:t>
            </a:r>
            <a:r>
              <a:rPr lang="en-US" sz="2400" i="1" dirty="0" smtClean="0"/>
              <a:t>Schizophrenia</a:t>
            </a:r>
            <a:r>
              <a:rPr lang="en-US" sz="2400" dirty="0" smtClean="0"/>
              <a:t>, </a:t>
            </a:r>
            <a:r>
              <a:rPr lang="en-US" sz="2400" i="1" dirty="0" smtClean="0"/>
              <a:t>Anxiety</a:t>
            </a:r>
            <a:r>
              <a:rPr lang="en-US" sz="2400" dirty="0" smtClean="0"/>
              <a:t> disorders, and particular personality disorders.  In addition, </a:t>
            </a:r>
            <a:r>
              <a:rPr lang="en-US" sz="2400" i="1" dirty="0" smtClean="0"/>
              <a:t>Sleep</a:t>
            </a:r>
            <a:r>
              <a:rPr lang="en-US" sz="2400" dirty="0" smtClean="0"/>
              <a:t> disorders and </a:t>
            </a:r>
            <a:r>
              <a:rPr lang="en-US" sz="2400" i="1" dirty="0" smtClean="0"/>
              <a:t>Sexual</a:t>
            </a:r>
            <a:r>
              <a:rPr lang="en-US" sz="2400" dirty="0" smtClean="0"/>
              <a:t> dysfunctions are common with Alcohol Use disorders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9B9F-7DBF-A342-8048-9E5782BDBD02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5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HIGHLIGHTS</a:t>
            </a:r>
            <a:r>
              <a:rPr lang="en-US" sz="3200" b="1" dirty="0" smtClean="0"/>
              <a:t>:</a:t>
            </a:r>
            <a:br>
              <a:rPr lang="en-US" sz="3200" b="1" dirty="0" smtClean="0"/>
            </a:br>
            <a:r>
              <a:rPr lang="en-US" sz="3200" b="1" dirty="0" smtClean="0"/>
              <a:t>Neurocognitive </a:t>
            </a:r>
            <a:r>
              <a:rPr lang="en-US" sz="3200" b="1" dirty="0"/>
              <a:t>disorders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302752" cy="51363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emergence of Traumatic Brain Injuries (TBIs) from car accidents as well as participation in contact-sports like football, soccer, hockey, and lacrosse impacts school counselors.  </a:t>
            </a:r>
          </a:p>
          <a:p>
            <a:r>
              <a:rPr lang="en-US" sz="2400" dirty="0" smtClean="0"/>
              <a:t>Be on the lookout for students who have sustained concussions or who develop post-concussive syndrome, as head trauma is associated with many different types of psychiatric symptoms including psychosis, depression, anxiety, and disturbances in memory, language, concentration, decision-making, recognition, and thinking.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A50D353-2E75-D148-A463-70ADE3977B6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94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Example: similar diagnostic criteria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“Severe temper outbursts” (p.156)</a:t>
            </a:r>
          </a:p>
          <a:p>
            <a:r>
              <a:rPr lang="en-US" dirty="0" smtClean="0"/>
              <a:t>“Often loses temper” (p.462)</a:t>
            </a:r>
          </a:p>
          <a:p>
            <a:r>
              <a:rPr lang="en-US" dirty="0" smtClean="0"/>
              <a:t>“Temper tantrums” (p. 466)</a:t>
            </a:r>
          </a:p>
          <a:p>
            <a:r>
              <a:rPr lang="en-US" dirty="0" smtClean="0"/>
              <a:t>“Irritable mood” (p. 124)</a:t>
            </a:r>
          </a:p>
          <a:p>
            <a:r>
              <a:rPr lang="en-US" dirty="0" smtClean="0"/>
              <a:t>“Irritable behavior and angry outbursts”(p.272)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“Distractibility” (p.124)</a:t>
            </a:r>
          </a:p>
          <a:p>
            <a:r>
              <a:rPr lang="en-US" dirty="0" smtClean="0"/>
              <a:t>“Difficulty sustaining attention” (p.59)</a:t>
            </a:r>
          </a:p>
          <a:p>
            <a:r>
              <a:rPr lang="en-US" dirty="0" smtClean="0"/>
              <a:t>“Disturbance in attention” (p.596)</a:t>
            </a:r>
          </a:p>
          <a:p>
            <a:r>
              <a:rPr lang="en-US" dirty="0" smtClean="0"/>
              <a:t>“Talks excessively” (p.60)</a:t>
            </a:r>
          </a:p>
          <a:p>
            <a:r>
              <a:rPr lang="en-US" dirty="0" smtClean="0"/>
              <a:t>“More talkative than usual” (p. 124)</a:t>
            </a:r>
          </a:p>
          <a:p>
            <a:r>
              <a:rPr lang="en-US" dirty="0" smtClean="0"/>
              <a:t>“Talkativeness” (p.498)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90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References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8530"/>
            <a:ext cx="8229600" cy="47378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American Psychiatric Association (</a:t>
            </a:r>
            <a:r>
              <a:rPr lang="en-US" dirty="0" smtClean="0"/>
              <a:t>2000)</a:t>
            </a:r>
            <a:r>
              <a:rPr lang="en-US" dirty="0"/>
              <a:t>. Diagnostic and Statistical </a:t>
            </a:r>
            <a:r>
              <a:rPr lang="en-US" dirty="0" smtClean="0"/>
              <a:t>Manual </a:t>
            </a:r>
            <a:r>
              <a:rPr lang="en-US" dirty="0"/>
              <a:t>of Mental Disorders </a:t>
            </a:r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ed</a:t>
            </a:r>
            <a:r>
              <a:rPr lang="en-US" dirty="0" smtClean="0"/>
              <a:t>., Text Revision)</a:t>
            </a:r>
            <a:r>
              <a:rPr lang="en-US" dirty="0"/>
              <a:t>. </a:t>
            </a:r>
            <a:r>
              <a:rPr lang="en-US" dirty="0" smtClean="0"/>
              <a:t>Washington, DC: </a:t>
            </a:r>
            <a:r>
              <a:rPr lang="en-US" dirty="0"/>
              <a:t>Author. </a:t>
            </a:r>
          </a:p>
          <a:p>
            <a:r>
              <a:rPr lang="en-US" dirty="0" smtClean="0"/>
              <a:t>American Psychiatric Association (2013). Diagnostic and Statistical Manual of Mental Disorders (5</a:t>
            </a:r>
            <a:r>
              <a:rPr lang="en-US" baseline="30000" dirty="0" smtClean="0"/>
              <a:t>th</a:t>
            </a:r>
            <a:r>
              <a:rPr lang="en-US" dirty="0" smtClean="0"/>
              <a:t> ed.). Arlington, VA: Author.</a:t>
            </a:r>
          </a:p>
          <a:p>
            <a:r>
              <a:rPr lang="en-US" dirty="0" smtClean="0"/>
              <a:t>American Psychiatric Association (2013). </a:t>
            </a:r>
            <a:r>
              <a:rPr lang="en-US" dirty="0" smtClean="0">
                <a:hlinkClick r:id="rId2"/>
              </a:rPr>
              <a:t>www.psychiatry.org/dsm5</a:t>
            </a:r>
            <a:endParaRPr lang="en-US" dirty="0" smtClean="0"/>
          </a:p>
          <a:p>
            <a:r>
              <a:rPr lang="en-US" dirty="0" smtClean="0"/>
              <a:t>Brown, T. A., &amp; Barlow, D. H. (2011). Casebook in abnormal psychology (4</a:t>
            </a:r>
            <a:r>
              <a:rPr lang="en-US" baseline="30000" dirty="0" smtClean="0"/>
              <a:t>th</a:t>
            </a:r>
            <a:r>
              <a:rPr lang="en-US" dirty="0" smtClean="0"/>
              <a:t> ed.). Belmont, CA: Wadsworth. </a:t>
            </a:r>
          </a:p>
          <a:p>
            <a:r>
              <a:rPr lang="en-US" dirty="0" smtClean="0"/>
              <a:t>Francis, A. (2013). Essentials of psychiatric diagnosis: Responding to the challenges of the DSM-5. New York, NY: Guilford. </a:t>
            </a:r>
          </a:p>
          <a:p>
            <a:r>
              <a:rPr lang="en-US" dirty="0" err="1"/>
              <a:t>Klott</a:t>
            </a:r>
            <a:r>
              <a:rPr lang="en-US" dirty="0"/>
              <a:t>, J. (2012). Revolutionizing diagnosis and treatment using the DSM-5.</a:t>
            </a:r>
          </a:p>
          <a:p>
            <a:r>
              <a:rPr lang="en-US" dirty="0" smtClean="0"/>
              <a:t>Psychiatric Times (2013). </a:t>
            </a:r>
            <a:r>
              <a:rPr lang="en-US" dirty="0" smtClean="0">
                <a:hlinkClick r:id="rId3"/>
              </a:rPr>
              <a:t>www.psychiatrictimes.com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T. Whitman, Shippensburg Univ., 2014.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6C657BD-DCB2-FE45-9AB6-D859A218DAAD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2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Cross-Cutting Level 1 symptom measures</a:t>
            </a:r>
            <a:endParaRPr lang="en-US" sz="36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529310"/>
            <a:ext cx="4040188" cy="4994609"/>
          </a:xfrm>
        </p:spPr>
        <p:txBody>
          <a:bodyPr>
            <a:normAutofit fontScale="92500"/>
          </a:bodyPr>
          <a:lstStyle/>
          <a:p>
            <a:r>
              <a:rPr lang="en-US" dirty="0"/>
              <a:t>I. Somatic symptoms</a:t>
            </a:r>
          </a:p>
          <a:p>
            <a:r>
              <a:rPr lang="en-US" dirty="0"/>
              <a:t>II. Sleep problems</a:t>
            </a:r>
          </a:p>
          <a:p>
            <a:r>
              <a:rPr lang="en-US" dirty="0"/>
              <a:t>III. Inattention*</a:t>
            </a:r>
          </a:p>
          <a:p>
            <a:r>
              <a:rPr lang="en-US" dirty="0"/>
              <a:t>IV. Depression</a:t>
            </a:r>
          </a:p>
          <a:p>
            <a:r>
              <a:rPr lang="en-US" dirty="0"/>
              <a:t>V. Anger</a:t>
            </a:r>
          </a:p>
          <a:p>
            <a:r>
              <a:rPr lang="en-US" dirty="0"/>
              <a:t>VI. Irritability*</a:t>
            </a:r>
          </a:p>
          <a:p>
            <a:r>
              <a:rPr lang="en-US" dirty="0"/>
              <a:t>VII. Mania</a:t>
            </a:r>
          </a:p>
          <a:p>
            <a:r>
              <a:rPr lang="en-US" dirty="0"/>
              <a:t>VIII. Anxiety</a:t>
            </a:r>
          </a:p>
          <a:p>
            <a:r>
              <a:rPr lang="en-US" dirty="0"/>
              <a:t>IX. Psychosis</a:t>
            </a:r>
          </a:p>
          <a:p>
            <a:r>
              <a:rPr lang="en-US" dirty="0"/>
              <a:t>X. Repetitive thoughts &amp; </a:t>
            </a:r>
            <a:r>
              <a:rPr lang="en-US" dirty="0" err="1"/>
              <a:t>beh</a:t>
            </a:r>
            <a:r>
              <a:rPr lang="en-US" dirty="0"/>
              <a:t>.</a:t>
            </a:r>
          </a:p>
          <a:p>
            <a:r>
              <a:rPr lang="en-US" dirty="0"/>
              <a:t>XI. Substance use</a:t>
            </a:r>
          </a:p>
          <a:p>
            <a:r>
              <a:rPr lang="en-US" dirty="0"/>
              <a:t>XII. Suicidal ideation/attempts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231417"/>
            <a:ext cx="4041775" cy="47011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          </a:t>
            </a:r>
            <a:endParaRPr lang="en-US" sz="2800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529310"/>
            <a:ext cx="4041775" cy="49199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column on the left shows </a:t>
            </a:r>
            <a:r>
              <a:rPr lang="en-US" dirty="0"/>
              <a:t>12 areas to consider when examining the global health of students.  </a:t>
            </a:r>
          </a:p>
          <a:p>
            <a:r>
              <a:rPr lang="en-US" dirty="0"/>
              <a:t>All of these disorders may and likely will have a dramatic impact on students’ academic achievement as well as psychosocial adjustment and behavior.  </a:t>
            </a:r>
          </a:p>
          <a:p>
            <a:r>
              <a:rPr lang="en-US" b="1" dirty="0"/>
              <a:t>Which ones are most applicable to work with the students are your school?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657BD-DCB2-FE45-9AB6-D859A218DAAD}" type="slidenum">
              <a:rPr lang="en-US" smtClean="0"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u="sng" dirty="0" smtClean="0"/>
              <a:t>HIGHLIGHTS:</a:t>
            </a:r>
            <a:br>
              <a:rPr lang="en-US" sz="3800" b="1" u="sng" dirty="0" smtClean="0"/>
            </a:br>
            <a:r>
              <a:rPr lang="en-US" sz="3800" b="1" u="sng" dirty="0" smtClean="0"/>
              <a:t>Neurodevelopmental Disorders</a:t>
            </a:r>
            <a:endParaRPr lang="en-US" sz="3800" b="1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T. Whitman, Shippensburg Univ., 2014.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C657BD-DCB2-FE45-9AB6-D859A218DAAD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6297" y="1600199"/>
            <a:ext cx="8433888" cy="47660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disorders previously listed in the </a:t>
            </a:r>
            <a:r>
              <a:rPr lang="en-US" i="1" dirty="0" smtClean="0"/>
              <a:t>Disorders Usually First Diagnosed in Infancy, Childhood, or Adolescence </a:t>
            </a:r>
            <a:r>
              <a:rPr lang="en-US" dirty="0" smtClean="0"/>
              <a:t>chapter of DSM-IV have been moved and are </a:t>
            </a:r>
            <a:r>
              <a:rPr lang="en-US" u="sng" dirty="0" smtClean="0"/>
              <a:t>not</a:t>
            </a:r>
            <a:r>
              <a:rPr lang="en-US" dirty="0" smtClean="0"/>
              <a:t> located in </a:t>
            </a:r>
            <a:r>
              <a:rPr lang="en-US" i="1" dirty="0" smtClean="0"/>
              <a:t>Neurodevelopmental disorders </a:t>
            </a:r>
            <a:r>
              <a:rPr lang="en-US" dirty="0" smtClean="0"/>
              <a:t>chapter of DSM-5</a:t>
            </a:r>
          </a:p>
          <a:p>
            <a:r>
              <a:rPr lang="en-US" i="1" dirty="0"/>
              <a:t>Oppositional Defiant disorder </a:t>
            </a:r>
            <a:r>
              <a:rPr lang="en-US" dirty="0"/>
              <a:t>(ODD) and </a:t>
            </a:r>
            <a:r>
              <a:rPr lang="en-US" i="1" dirty="0"/>
              <a:t>Conduct disorder </a:t>
            </a:r>
            <a:r>
              <a:rPr lang="en-US" dirty="0"/>
              <a:t>were moved to a new diagnostic category called </a:t>
            </a:r>
            <a:r>
              <a:rPr lang="en-US" i="1" dirty="0"/>
              <a:t>Disruptive, Impulse Control, and Conduct </a:t>
            </a:r>
            <a:r>
              <a:rPr lang="en-US" i="1" dirty="0" smtClean="0"/>
              <a:t>disorders </a:t>
            </a:r>
            <a:r>
              <a:rPr lang="en-US" dirty="0" smtClean="0"/>
              <a:t>in DSM-5</a:t>
            </a:r>
          </a:p>
          <a:p>
            <a:r>
              <a:rPr lang="en-US" i="1" dirty="0" smtClean="0"/>
              <a:t>Pica</a:t>
            </a:r>
            <a:r>
              <a:rPr lang="en-US" dirty="0" smtClean="0"/>
              <a:t> and </a:t>
            </a:r>
            <a:r>
              <a:rPr lang="en-US" i="1" dirty="0" smtClean="0"/>
              <a:t>Rumination disorder </a:t>
            </a:r>
            <a:r>
              <a:rPr lang="en-US" dirty="0" smtClean="0"/>
              <a:t>were moved to the </a:t>
            </a:r>
            <a:r>
              <a:rPr lang="en-US" i="1" dirty="0" smtClean="0"/>
              <a:t>Feeding </a:t>
            </a:r>
            <a:r>
              <a:rPr lang="en-US" i="1" dirty="0"/>
              <a:t>and Eating </a:t>
            </a:r>
            <a:r>
              <a:rPr lang="en-US" i="1" dirty="0" smtClean="0"/>
              <a:t>disorders </a:t>
            </a:r>
            <a:r>
              <a:rPr lang="en-US" dirty="0" smtClean="0"/>
              <a:t>chapter of DSM-5</a:t>
            </a:r>
            <a:endParaRPr lang="en-US" dirty="0"/>
          </a:p>
          <a:p>
            <a:r>
              <a:rPr lang="en-US" i="1" dirty="0" smtClean="0"/>
              <a:t>Separation </a:t>
            </a:r>
            <a:r>
              <a:rPr lang="en-US" i="1" dirty="0"/>
              <a:t>Anxiety </a:t>
            </a:r>
            <a:r>
              <a:rPr lang="en-US" i="1" dirty="0" smtClean="0"/>
              <a:t>disorder </a:t>
            </a:r>
            <a:r>
              <a:rPr lang="en-US" dirty="0" smtClean="0"/>
              <a:t>was moved to </a:t>
            </a:r>
            <a:r>
              <a:rPr lang="en-US" i="1" dirty="0"/>
              <a:t>Anxiety </a:t>
            </a:r>
            <a:r>
              <a:rPr lang="en-US" i="1" dirty="0" smtClean="0"/>
              <a:t>disorders </a:t>
            </a:r>
            <a:r>
              <a:rPr lang="en-US" dirty="0" smtClean="0"/>
              <a:t>in DSM-5</a:t>
            </a:r>
          </a:p>
          <a:p>
            <a:r>
              <a:rPr lang="en-US" i="1" dirty="0" smtClean="0"/>
              <a:t>Reactive Attachment disorder </a:t>
            </a:r>
            <a:r>
              <a:rPr lang="en-US" dirty="0" smtClean="0"/>
              <a:t>was moved to </a:t>
            </a:r>
            <a:r>
              <a:rPr lang="en-US" i="1" dirty="0" smtClean="0"/>
              <a:t>Trauma and Stressor-related disorders </a:t>
            </a:r>
            <a:r>
              <a:rPr lang="en-US" dirty="0" smtClean="0"/>
              <a:t>in DSM-5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721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9414</TotalTime>
  <Words>7864</Words>
  <Application>Microsoft Macintosh PowerPoint</Application>
  <PresentationFormat>On-screen Show (4:3)</PresentationFormat>
  <Paragraphs>731</Paragraphs>
  <Slides>73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Office Theme</vt:lpstr>
      <vt:lpstr>Adjacency</vt:lpstr>
      <vt:lpstr>1_Office Theme</vt:lpstr>
      <vt:lpstr>Median</vt:lpstr>
      <vt:lpstr>Document</vt:lpstr>
      <vt:lpstr>Children, adolescents, and teens’ mental health:  A review of the applicable changes in DSM-5 </vt:lpstr>
      <vt:lpstr>DSM-5 (2013) vs DSM-IV-TR (2000)</vt:lpstr>
      <vt:lpstr>Chapter changes most applicable to school counselors</vt:lpstr>
      <vt:lpstr>Psychopathology basics</vt:lpstr>
      <vt:lpstr>Cultural considerations in DSM-5</vt:lpstr>
      <vt:lpstr>Information @ Symptoms</vt:lpstr>
      <vt:lpstr>Measuring the severity of disorders: Cross-cutting symptom measures</vt:lpstr>
      <vt:lpstr>Cross-Cutting Level 1 symptom measures</vt:lpstr>
      <vt:lpstr>HIGHLIGHTS: Neurodevelopmental Disorders</vt:lpstr>
      <vt:lpstr>HIGHLIGHTS: Neurodevelopmental Disorders</vt:lpstr>
      <vt:lpstr>HIGHLIGHTS: Neurodevelopmental Disorders</vt:lpstr>
      <vt:lpstr>List of basic Neurodevelopmental disorders </vt:lpstr>
      <vt:lpstr>List of basic Neurodevelopmental disorders </vt:lpstr>
      <vt:lpstr>RECOMMENDATIONS</vt:lpstr>
      <vt:lpstr>Neurodevelopmental Disorders:: ADHD (6+ Sx for 6 months for kids)</vt:lpstr>
      <vt:lpstr>Neurodevelopmental Disorders ADHD</vt:lpstr>
      <vt:lpstr>Neurodevelopmental Disorders Common Comorbidities, Co-occurring disorders, and other problems:</vt:lpstr>
      <vt:lpstr>Diagnostic Screening Question(s)</vt:lpstr>
      <vt:lpstr>HIGHLIGHTS: Schizophrenia Spectrum  and Other Psychotic Disorders</vt:lpstr>
      <vt:lpstr>List of Schizophrenia Spectrum and Other Psychotic Disorders</vt:lpstr>
      <vt:lpstr>Schizophrenia Spectrum and Other Psychotic Disorders Common Comorbidities, Co-occurring disorders, and other problems:</vt:lpstr>
      <vt:lpstr>Diagnostic Screening Question(s)</vt:lpstr>
      <vt:lpstr>HIGHLIGHTS: Bipolar and related disorders</vt:lpstr>
      <vt:lpstr>List of Bipolar and related disorders</vt:lpstr>
      <vt:lpstr>Bipolar and related disorders: Manic/hypomanic episodes (ep.)</vt:lpstr>
      <vt:lpstr>Bipolar and related disorders Common Comorbidities, Co-occurring disorders, and other problems:</vt:lpstr>
      <vt:lpstr>HIGHLIGHTS: Depressive disorders</vt:lpstr>
      <vt:lpstr>Differentiating grief and bereavement from clinical depression</vt:lpstr>
      <vt:lpstr>HIGHLIGHTS: Depressive disorders</vt:lpstr>
      <vt:lpstr>List of Depressive disorders:</vt:lpstr>
      <vt:lpstr>Diagnostic Screening Question(s)</vt:lpstr>
      <vt:lpstr>HIGHLIGHTS: Anxiety disorders</vt:lpstr>
      <vt:lpstr>HIGHLIGHTS: Anxiety disorders</vt:lpstr>
      <vt:lpstr>List of Anxiety disorders</vt:lpstr>
      <vt:lpstr>Diagnostic Screening Question(s)</vt:lpstr>
      <vt:lpstr>Anxiety disorders Common Comorbidities, Co-occurring disorders, and other problems: </vt:lpstr>
      <vt:lpstr>HIGHLIGHTS:  Obsessive-Compulsive and Related Disorders</vt:lpstr>
      <vt:lpstr>HIGHLIGHTS:  Obsessive-Compulsive and Related Disorders</vt:lpstr>
      <vt:lpstr>List of Obsessive-Compulsive and Related Disorders</vt:lpstr>
      <vt:lpstr>Diagnostic Screening Question(s)</vt:lpstr>
      <vt:lpstr>Obsessive-Compulsive and Related Disorders Common Comorbidities, Co-occurring disorders, and other problems:</vt:lpstr>
      <vt:lpstr>HIGHLIGHTS:  Trauma and Stressor-related disorders</vt:lpstr>
      <vt:lpstr>HIGHLIGHTS:  Trauma and Stressor-related disorders</vt:lpstr>
      <vt:lpstr>List of Trauma and Stressor-related disorders: </vt:lpstr>
      <vt:lpstr>Trauma and Stressor-related disorders: PTSD in children 6 years or younger</vt:lpstr>
      <vt:lpstr>Trauma and Stressor-related disorders: PTSD in children 6 years or younger</vt:lpstr>
      <vt:lpstr>Trauma and Stressor-related disorders (T/SDs) Common Comorbidities, Co-occurring disorders, and other problems:</vt:lpstr>
      <vt:lpstr>Diagnostic Screening Question(s)</vt:lpstr>
      <vt:lpstr>HIGHLIGHTS:  Somatic Symptom and Related disorders</vt:lpstr>
      <vt:lpstr>Somatic Symptom and Related Disorders: Common Comorbidities, Co-occurring disorders, and other problems:</vt:lpstr>
      <vt:lpstr>HIGHLIGHTS:  Feeding and Eating Disorders</vt:lpstr>
      <vt:lpstr>HIGHLIGHTS:  Feeding and Eating Disorders</vt:lpstr>
      <vt:lpstr>List of Feeding and Eating Disorders:</vt:lpstr>
      <vt:lpstr>Diagnostic Screening Question(s)</vt:lpstr>
      <vt:lpstr>Feeding and Eating disorders : Common Comorbidities, Co-occurring disorders, and other problems:</vt:lpstr>
      <vt:lpstr>HIGHLIGHTS Gender Dysphoria</vt:lpstr>
      <vt:lpstr>HIGHLIGHTS Gender Dysphoria</vt:lpstr>
      <vt:lpstr>HIGHLIGHTS Gender Dysphoria</vt:lpstr>
      <vt:lpstr>HIGHLIGHTS Disruptive, Impulse Control, and Conduct Disorders (DICCD)</vt:lpstr>
      <vt:lpstr>HIGHLIGHTS Disruptive, Impulse Control, and Conduct Disorders (DICCD)</vt:lpstr>
      <vt:lpstr>List of DICCDs</vt:lpstr>
      <vt:lpstr>Diagnostic Screening Question(s)</vt:lpstr>
      <vt:lpstr>DICCD: Common Comorbidities, Co-occurring disorders, and other problems:</vt:lpstr>
      <vt:lpstr>HIGHLIGHTS: Substance-Related and Addictive Disorders</vt:lpstr>
      <vt:lpstr>HIGHLIGHTS: Substance-Related and Addictive Disorders</vt:lpstr>
      <vt:lpstr>List of Substance related and Addictive disorders</vt:lpstr>
      <vt:lpstr>List of the 10 Substance Classes in Substance related and Addictive disorders</vt:lpstr>
      <vt:lpstr>Diagnostic Screening Question(s)</vt:lpstr>
      <vt:lpstr>Substance-Related and Addictive Disorders SPOTLIGHT: Substance Use Disorder</vt:lpstr>
      <vt:lpstr>Substance-Related and Addictive Disorders Common Comorbidities, Co-occurring disorders, and other problems:</vt:lpstr>
      <vt:lpstr>HIGHLIGHTS: Neurocognitive disorders</vt:lpstr>
      <vt:lpstr>Example: similar diagnostic criteria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Whitman</dc:creator>
  <cp:lastModifiedBy>Todd Whitman</cp:lastModifiedBy>
  <cp:revision>338</cp:revision>
  <cp:lastPrinted>2014-01-28T17:02:37Z</cp:lastPrinted>
  <dcterms:created xsi:type="dcterms:W3CDTF">2013-08-21T00:13:07Z</dcterms:created>
  <dcterms:modified xsi:type="dcterms:W3CDTF">2014-02-25T20:19:03Z</dcterms:modified>
</cp:coreProperties>
</file>